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3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305" r:id="rId12"/>
    <p:sldId id="263" r:id="rId13"/>
    <p:sldId id="292" r:id="rId14"/>
    <p:sldId id="264" r:id="rId15"/>
    <p:sldId id="265" r:id="rId16"/>
    <p:sldId id="266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</p:sldIdLst>
  <p:sldSz cx="9144000" cy="6858000" type="screen4x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2" roundtripDataSignature="AMtx7mhq89udThJDU7MNa+AsLzwOOlGH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64"/>
    <p:restoredTop sz="94694"/>
  </p:normalViewPr>
  <p:slideViewPr>
    <p:cSldViewPr snapToGrid="0">
      <p:cViewPr varScale="1">
        <p:scale>
          <a:sx n="117" d="100"/>
          <a:sy n="117" d="100"/>
        </p:scale>
        <p:origin x="1608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42" Type="http://customschemas.google.com/relationships/presentationmetadata" Target="meta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43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" name="Google Shape;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4cf0f5160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4cf0f5160_0_48:notes"/>
          <p:cNvSpPr txBox="1">
            <a:spLocks noGrp="1"/>
          </p:cNvSpPr>
          <p:nvPr>
            <p:ph type="body" idx="1"/>
          </p:nvPr>
        </p:nvSpPr>
        <p:spPr>
          <a:xfrm>
            <a:off x="666750" y="4751388"/>
            <a:ext cx="5335500" cy="3887700"/>
          </a:xfrm>
          <a:prstGeom prst="rect">
            <a:avLst/>
          </a:prstGeom>
        </p:spPr>
        <p:txBody>
          <a:bodyPr spcFirstLastPara="1" wrap="square" lIns="94500" tIns="47250" rIns="94500" bIns="472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54cf0f5160_0_48:notes"/>
          <p:cNvSpPr txBox="1">
            <a:spLocks noGrp="1"/>
          </p:cNvSpPr>
          <p:nvPr>
            <p:ph type="sldNum" idx="12"/>
          </p:nvPr>
        </p:nvSpPr>
        <p:spPr>
          <a:xfrm>
            <a:off x="3778250" y="9377363"/>
            <a:ext cx="2889300" cy="495300"/>
          </a:xfrm>
          <a:prstGeom prst="rect">
            <a:avLst/>
          </a:prstGeom>
        </p:spPr>
        <p:txBody>
          <a:bodyPr spcFirstLastPara="1" wrap="square" lIns="94500" tIns="47250" rIns="94500" bIns="472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6837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07" name="Google Shape;10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3" name="Google Shape;1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9" name="Google Shape;11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545beae88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545beae88c_0_10:notes"/>
          <p:cNvSpPr txBox="1">
            <a:spLocks noGrp="1"/>
          </p:cNvSpPr>
          <p:nvPr>
            <p:ph type="body" idx="1"/>
          </p:nvPr>
        </p:nvSpPr>
        <p:spPr>
          <a:xfrm>
            <a:off x="685638" y="4400712"/>
            <a:ext cx="5486700" cy="36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545beae88c_0_10:notes"/>
          <p:cNvSpPr txBox="1">
            <a:spLocks noGrp="1"/>
          </p:cNvSpPr>
          <p:nvPr>
            <p:ph type="sldNum" idx="12"/>
          </p:nvPr>
        </p:nvSpPr>
        <p:spPr>
          <a:xfrm>
            <a:off x="3885282" y="8685268"/>
            <a:ext cx="29712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545beae88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545beae88c_0_40:notes"/>
          <p:cNvSpPr txBox="1">
            <a:spLocks noGrp="1"/>
          </p:cNvSpPr>
          <p:nvPr>
            <p:ph type="body" idx="1"/>
          </p:nvPr>
        </p:nvSpPr>
        <p:spPr>
          <a:xfrm>
            <a:off x="685638" y="4400712"/>
            <a:ext cx="5486700" cy="36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g545beae88c_0_40:notes"/>
          <p:cNvSpPr txBox="1">
            <a:spLocks noGrp="1"/>
          </p:cNvSpPr>
          <p:nvPr>
            <p:ph type="sldNum" idx="12"/>
          </p:nvPr>
        </p:nvSpPr>
        <p:spPr>
          <a:xfrm>
            <a:off x="3885282" y="8685268"/>
            <a:ext cx="29712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18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77" name="Google Shape;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83" name="Google Shape;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89" name="Google Shape;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16475dfaa2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g116475dfaa2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>
          <a:extLst>
            <a:ext uri="{FF2B5EF4-FFF2-40B4-BE49-F238E27FC236}">
              <a16:creationId xmlns:a16="http://schemas.microsoft.com/office/drawing/2014/main" id="{D5CEAD00-FB26-57BA-044B-CF34C2596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4:notes">
            <a:extLst>
              <a:ext uri="{FF2B5EF4-FFF2-40B4-BE49-F238E27FC236}">
                <a16:creationId xmlns:a16="http://schemas.microsoft.com/office/drawing/2014/main" id="{08A25C72-4838-56AA-42CC-FA9695731B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9" name="Google Shape;119;p14:notes">
            <a:extLst>
              <a:ext uri="{FF2B5EF4-FFF2-40B4-BE49-F238E27FC236}">
                <a16:creationId xmlns:a16="http://schemas.microsoft.com/office/drawing/2014/main" id="{172ED214-16CA-0841-425A-1A472AC294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53987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01" name="Google Shape;1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dia">
  <p:cSld name="Titeldia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8" descr="Iselinge diap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12088" y="5516563"/>
            <a:ext cx="903287" cy="890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8" descr="voorblad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8"/>
          <p:cNvSpPr txBox="1">
            <a:spLocks noGrp="1"/>
          </p:cNvSpPr>
          <p:nvPr>
            <p:ph type="ctrTitle"/>
          </p:nvPr>
        </p:nvSpPr>
        <p:spPr>
          <a:xfrm>
            <a:off x="1052091" y="1772816"/>
            <a:ext cx="6472237" cy="40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8"/>
          <p:cNvSpPr txBox="1">
            <a:spLocks noGrp="1"/>
          </p:cNvSpPr>
          <p:nvPr>
            <p:ph type="subTitle" idx="1"/>
          </p:nvPr>
        </p:nvSpPr>
        <p:spPr>
          <a:xfrm>
            <a:off x="1052091" y="2534816"/>
            <a:ext cx="6472237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SzPts val="3800"/>
              <a:buFont typeface="Trebuchet MS"/>
              <a:buNone/>
              <a:defRPr sz="3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8"/>
          <p:cNvSpPr txBox="1">
            <a:spLocks noGrp="1"/>
          </p:cNvSpPr>
          <p:nvPr>
            <p:ph type="ftr" idx="11"/>
          </p:nvPr>
        </p:nvSpPr>
        <p:spPr>
          <a:xfrm>
            <a:off x="1052091" y="5581228"/>
            <a:ext cx="6472237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7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7"/>
          <p:cNvSpPr>
            <a:spLocks noGrp="1"/>
          </p:cNvSpPr>
          <p:nvPr>
            <p:ph type="pic" idx="2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47"/>
          <p:cNvSpPr txBox="1">
            <a:spLocks noGrp="1"/>
          </p:cNvSpPr>
          <p:nvPr>
            <p:ph type="body" idx="1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Trebuchet MS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Trebuchet MS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Trebuchet MS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Trebuchet MS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Trebuchet MS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8"/>
          <p:cNvSpPr txBox="1">
            <a:spLocks noGrp="1"/>
          </p:cNvSpPr>
          <p:nvPr>
            <p:ph type="title"/>
          </p:nvPr>
        </p:nvSpPr>
        <p:spPr>
          <a:xfrm>
            <a:off x="1268413" y="950913"/>
            <a:ext cx="7119937" cy="60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8"/>
          <p:cNvSpPr txBox="1">
            <a:spLocks noGrp="1"/>
          </p:cNvSpPr>
          <p:nvPr>
            <p:ph type="body" idx="1"/>
          </p:nvPr>
        </p:nvSpPr>
        <p:spPr>
          <a:xfrm rot="5400000">
            <a:off x="2481263" y="474663"/>
            <a:ext cx="4694237" cy="711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9"/>
          <p:cNvSpPr txBox="1">
            <a:spLocks noGrp="1"/>
          </p:cNvSpPr>
          <p:nvPr>
            <p:ph type="title"/>
          </p:nvPr>
        </p:nvSpPr>
        <p:spPr>
          <a:xfrm rot="5400000">
            <a:off x="4783138" y="2776538"/>
            <a:ext cx="5430837" cy="177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9"/>
          <p:cNvSpPr txBox="1">
            <a:spLocks noGrp="1"/>
          </p:cNvSpPr>
          <p:nvPr>
            <p:ph type="body" idx="1"/>
          </p:nvPr>
        </p:nvSpPr>
        <p:spPr>
          <a:xfrm rot="5400000">
            <a:off x="1146969" y="1072357"/>
            <a:ext cx="5430837" cy="518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9"/>
          <p:cNvSpPr txBox="1">
            <a:spLocks noGrp="1"/>
          </p:cNvSpPr>
          <p:nvPr>
            <p:ph type="title"/>
          </p:nvPr>
        </p:nvSpPr>
        <p:spPr>
          <a:xfrm>
            <a:off x="1268413" y="950913"/>
            <a:ext cx="7119937" cy="60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9"/>
          <p:cNvSpPr txBox="1">
            <a:spLocks noGrp="1"/>
          </p:cNvSpPr>
          <p:nvPr>
            <p:ph type="body" idx="1"/>
          </p:nvPr>
        </p:nvSpPr>
        <p:spPr>
          <a:xfrm>
            <a:off x="1268413" y="1687513"/>
            <a:ext cx="7119937" cy="4694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, tekst en 2 inhoudselementen" type="txAndTwoObj">
  <p:cSld name="TEXT_AND_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0"/>
          <p:cNvSpPr txBox="1">
            <a:spLocks noGrp="1"/>
          </p:cNvSpPr>
          <p:nvPr>
            <p:ph type="title"/>
          </p:nvPr>
        </p:nvSpPr>
        <p:spPr>
          <a:xfrm>
            <a:off x="1268413" y="950913"/>
            <a:ext cx="7119937" cy="60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95D7"/>
              </a:buClr>
              <a:buSzPts val="14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95D7"/>
              </a:buClr>
              <a:buSzPts val="1400"/>
              <a:buFont typeface="Trebuchet MS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95D7"/>
              </a:buClr>
              <a:buSzPts val="1400"/>
              <a:buFont typeface="Trebuchet MS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95D7"/>
              </a:buClr>
              <a:buSzPts val="1400"/>
              <a:buFont typeface="Trebuchet MS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95D7"/>
              </a:buClr>
              <a:buSzPts val="1400"/>
              <a:buFont typeface="Trebuchet MS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95D7"/>
              </a:buClr>
              <a:buSzPts val="1400"/>
              <a:buFont typeface="Trebuchet MS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95D7"/>
              </a:buClr>
              <a:buSzPts val="1400"/>
              <a:buFont typeface="Trebuchet MS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95D7"/>
              </a:buClr>
              <a:buSzPts val="1400"/>
              <a:buFont typeface="Trebuchet MS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95D7"/>
              </a:buClr>
              <a:buSzPts val="1400"/>
              <a:buFont typeface="Trebuchet MS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0"/>
          <p:cNvSpPr txBox="1">
            <a:spLocks noGrp="1"/>
          </p:cNvSpPr>
          <p:nvPr>
            <p:ph type="body" idx="1"/>
          </p:nvPr>
        </p:nvSpPr>
        <p:spPr>
          <a:xfrm>
            <a:off x="1268413" y="1687513"/>
            <a:ext cx="3482975" cy="4694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Trebuchet MS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Trebuchet MS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Trebuchet MS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Trebuchet MS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Trebuchet MS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40"/>
          <p:cNvSpPr txBox="1">
            <a:spLocks noGrp="1"/>
          </p:cNvSpPr>
          <p:nvPr>
            <p:ph type="body" idx="2"/>
          </p:nvPr>
        </p:nvSpPr>
        <p:spPr>
          <a:xfrm>
            <a:off x="4903788" y="1687513"/>
            <a:ext cx="3484562" cy="227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Trebuchet MS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Trebuchet MS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Trebuchet MS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Trebuchet MS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Trebuchet MS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0"/>
          <p:cNvSpPr txBox="1">
            <a:spLocks noGrp="1"/>
          </p:cNvSpPr>
          <p:nvPr>
            <p:ph type="body" idx="3"/>
          </p:nvPr>
        </p:nvSpPr>
        <p:spPr>
          <a:xfrm>
            <a:off x="4903788" y="4110038"/>
            <a:ext cx="3484562" cy="227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Trebuchet MS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Trebuchet MS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Trebuchet MS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Trebuchet MS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Trebuchet MS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1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1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Trebuchet MS"/>
              <a:buNone/>
              <a:defRPr sz="240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Trebuchet MS"/>
              <a:buNone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Trebuchet MS"/>
              <a:buNone/>
              <a:defRPr sz="1800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Trebuchet MS"/>
              <a:buNone/>
              <a:defRPr sz="1600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Trebuchet MS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2"/>
          <p:cNvSpPr txBox="1">
            <a:spLocks noGrp="1"/>
          </p:cNvSpPr>
          <p:nvPr>
            <p:ph type="title"/>
          </p:nvPr>
        </p:nvSpPr>
        <p:spPr>
          <a:xfrm>
            <a:off x="1268413" y="950913"/>
            <a:ext cx="7119937" cy="60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2"/>
          <p:cNvSpPr txBox="1">
            <a:spLocks noGrp="1"/>
          </p:cNvSpPr>
          <p:nvPr>
            <p:ph type="body" idx="1"/>
          </p:nvPr>
        </p:nvSpPr>
        <p:spPr>
          <a:xfrm>
            <a:off x="1268413" y="1687513"/>
            <a:ext cx="3482975" cy="4694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2"/>
          <p:cNvSpPr txBox="1">
            <a:spLocks noGrp="1"/>
          </p:cNvSpPr>
          <p:nvPr>
            <p:ph type="body" idx="2"/>
          </p:nvPr>
        </p:nvSpPr>
        <p:spPr>
          <a:xfrm>
            <a:off x="4903788" y="1687513"/>
            <a:ext cx="3484562" cy="4694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3"/>
          <p:cNvSpPr txBox="1"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3"/>
          <p:cNvSpPr txBox="1"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Trebuchet MS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Trebuchet MS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Trebuchet MS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Trebuchet MS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Trebuchet MS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43"/>
          <p:cNvSpPr txBox="1">
            <a:spLocks noGrp="1"/>
          </p:cNvSpPr>
          <p:nvPr>
            <p:ph type="body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43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Trebuchet MS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Trebuchet MS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Trebuchet MS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Trebuchet MS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Trebuchet MS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43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4"/>
          <p:cNvSpPr txBox="1">
            <a:spLocks noGrp="1"/>
          </p:cNvSpPr>
          <p:nvPr>
            <p:ph type="title"/>
          </p:nvPr>
        </p:nvSpPr>
        <p:spPr>
          <a:xfrm>
            <a:off x="1268413" y="950913"/>
            <a:ext cx="7119937" cy="60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6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6"/>
          <p:cNvSpPr txBox="1">
            <a:spLocks noGrp="1"/>
          </p:cNvSpPr>
          <p:nvPr>
            <p:ph type="body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Trebuchet MS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Trebuchet MS"/>
              <a:buChar char="•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Trebuchet MS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Trebuchet MS"/>
              <a:buChar char="•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Trebuchet MS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6" name="Google Shape;46;p46"/>
          <p:cNvSpPr txBox="1">
            <a:spLocks noGrp="1"/>
          </p:cNvSpPr>
          <p:nvPr>
            <p:ph type="body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Trebuchet MS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Trebuchet MS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Trebuchet MS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Trebuchet MS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Trebuchet MS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4F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7"/>
          <p:cNvSpPr txBox="1">
            <a:spLocks noGrp="1"/>
          </p:cNvSpPr>
          <p:nvPr>
            <p:ph type="title"/>
          </p:nvPr>
        </p:nvSpPr>
        <p:spPr>
          <a:xfrm>
            <a:off x="1268413" y="950913"/>
            <a:ext cx="7119937" cy="60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800" b="0" i="0" u="none" strike="noStrike" cap="none">
                <a:solidFill>
                  <a:srgbClr val="4B95D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800" b="0" i="0" u="none" strike="noStrike" cap="none">
                <a:solidFill>
                  <a:srgbClr val="4B95D7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800" b="0" i="0" u="none" strike="noStrike" cap="none">
                <a:solidFill>
                  <a:srgbClr val="4B95D7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800" b="0" i="0" u="none" strike="noStrike" cap="none">
                <a:solidFill>
                  <a:srgbClr val="4B95D7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800" b="0" i="0" u="none" strike="noStrike" cap="none">
                <a:solidFill>
                  <a:srgbClr val="4B95D7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800" b="0" i="0" u="none" strike="noStrike" cap="none">
                <a:solidFill>
                  <a:srgbClr val="4B95D7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800" b="0" i="0" u="none" strike="noStrike" cap="none">
                <a:solidFill>
                  <a:srgbClr val="4B95D7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800" b="0" i="0" u="none" strike="noStrike" cap="none">
                <a:solidFill>
                  <a:srgbClr val="4B95D7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800" b="0" i="0" u="none" strike="noStrike" cap="none">
                <a:solidFill>
                  <a:srgbClr val="4B95D7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" name="Google Shape;11;p37"/>
          <p:cNvSpPr txBox="1">
            <a:spLocks noGrp="1"/>
          </p:cNvSpPr>
          <p:nvPr>
            <p:ph type="body" idx="1"/>
          </p:nvPr>
        </p:nvSpPr>
        <p:spPr>
          <a:xfrm>
            <a:off x="1268413" y="1687513"/>
            <a:ext cx="7119937" cy="4694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B95D7"/>
              </a:buClr>
              <a:buSzPts val="2800"/>
              <a:buFont typeface="Trebuchet MS"/>
              <a:buChar char="•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95D7"/>
              </a:buClr>
              <a:buSzPts val="2400"/>
              <a:buFont typeface="Trebuchet MS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95D7"/>
              </a:buClr>
              <a:buSzPts val="2000"/>
              <a:buFont typeface="Trebuchet MS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95D7"/>
              </a:buClr>
              <a:buSzPts val="1800"/>
              <a:buFont typeface="Trebuchet MS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95D7"/>
              </a:buClr>
              <a:buSzPts val="1600"/>
              <a:buFont typeface="Trebuchet MS"/>
              <a:buChar char="•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pic>
        <p:nvPicPr>
          <p:cNvPr id="12" name="Google Shape;12;p37" descr="volgblad.pdf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kans.nl/programma/world-teacher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uganala.nu/projecten-1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mailto:Femke.bijen@iselinge.nl" TargetMode="External"/><Relationship Id="rId7" Type="http://schemas.openxmlformats.org/officeDocument/2006/relationships/hyperlink" Target="mailto:Jeroen.luesink@iselinge.nl" TargetMode="External"/><Relationship Id="rId12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orin.walterbos@iselinge.nl" TargetMode="External"/><Relationship Id="rId11" Type="http://schemas.openxmlformats.org/officeDocument/2006/relationships/image" Target="../media/image8.png"/><Relationship Id="rId5" Type="http://schemas.openxmlformats.org/officeDocument/2006/relationships/hyperlink" Target="mailto:Beau.tebrake@iselinge.nl" TargetMode="External"/><Relationship Id="rId10" Type="http://schemas.openxmlformats.org/officeDocument/2006/relationships/image" Target="../media/image7.jpeg"/><Relationship Id="rId4" Type="http://schemas.openxmlformats.org/officeDocument/2006/relationships/hyperlink" Target="mailto:Mandy.blok@iselinge.nl" TargetMode="External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 txBox="1">
            <a:spLocks noGrp="1"/>
          </p:cNvSpPr>
          <p:nvPr>
            <p:ph type="ctrTitle"/>
          </p:nvPr>
        </p:nvSpPr>
        <p:spPr>
          <a:xfrm>
            <a:off x="1170372" y="2141832"/>
            <a:ext cx="6472200" cy="4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dirty="0"/>
              <a:t>Voorlichting aan </a:t>
            </a:r>
            <a:br>
              <a:rPr lang="nl-NL" dirty="0"/>
            </a:br>
            <a:r>
              <a:rPr lang="nl-NL" dirty="0"/>
              <a:t>VT2 over VT3</a:t>
            </a:r>
            <a:endParaRPr dirty="0"/>
          </a:p>
        </p:txBody>
      </p:sp>
      <p:sp>
        <p:nvSpPr>
          <p:cNvPr id="62" name="Google Shape;62;p1"/>
          <p:cNvSpPr txBox="1">
            <a:spLocks noGrp="1"/>
          </p:cNvSpPr>
          <p:nvPr>
            <p:ph type="subTitle" idx="1"/>
          </p:nvPr>
        </p:nvSpPr>
        <p:spPr>
          <a:xfrm>
            <a:off x="1015366" y="3844911"/>
            <a:ext cx="6472200" cy="14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Trebuchet MS"/>
              <a:buNone/>
            </a:pPr>
            <a:r>
              <a:rPr lang="nl-NL"/>
              <a:t>Studiejaar 2026-2027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SzPts val="3800"/>
              <a:buFont typeface="Trebuchet MS"/>
              <a:buNone/>
            </a:pPr>
            <a:r>
              <a:rPr lang="nl-NL" dirty="0"/>
              <a:t>Informatie over stage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xfrm>
            <a:off x="1268413" y="950913"/>
            <a:ext cx="7119900" cy="60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Solliciteren</a:t>
            </a:r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body" idx="1"/>
          </p:nvPr>
        </p:nvSpPr>
        <p:spPr>
          <a:xfrm>
            <a:off x="1268413" y="1687513"/>
            <a:ext cx="7119900" cy="469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nl-NL" sz="2600" dirty="0"/>
              <a:t>Hoe schrijf je een goede sollicitatiebrief? Zie </a:t>
            </a:r>
            <a:r>
              <a:rPr lang="nl-NL" sz="2600" dirty="0" err="1"/>
              <a:t>powerpoint</a:t>
            </a:r>
            <a:r>
              <a:rPr lang="nl-NL" sz="2600" dirty="0"/>
              <a:t> op </a:t>
            </a:r>
            <a:r>
              <a:rPr lang="nl-NL" sz="2600" dirty="0" err="1"/>
              <a:t>isop.nl</a:t>
            </a:r>
            <a:br>
              <a:rPr lang="nl-NL" sz="2600" dirty="0">
                <a:highlight>
                  <a:srgbClr val="FFFF00"/>
                </a:highlight>
                <a:latin typeface="Trebuchet MS" panose="020B0603020202020204" pitchFamily="34" charset="0"/>
                <a:ea typeface="Consolas"/>
                <a:cs typeface="Consolas"/>
              </a:rPr>
            </a:br>
            <a:endParaRPr dirty="0">
              <a:latin typeface="Trebuchet MS" panose="020B0603020202020204" pitchFamily="34" charset="0"/>
            </a:endParaRPr>
          </a:p>
          <a:p>
            <a:pPr marL="342900">
              <a:spcBef>
                <a:spcPts val="520"/>
              </a:spcBef>
              <a:buSzPts val="2600"/>
            </a:pPr>
            <a:r>
              <a:rPr lang="nl-NL" sz="2600" dirty="0"/>
              <a:t>Hoe voer ik een goed sollicitatiegesprek? </a:t>
            </a:r>
            <a:br>
              <a:rPr lang="nl-NL" sz="2600" dirty="0">
                <a:latin typeface="Trebuchet MS" panose="020B0603020202020204" pitchFamily="34" charset="0"/>
              </a:rPr>
            </a:br>
            <a:r>
              <a:rPr lang="nl-NL" sz="2600" dirty="0"/>
              <a:t>De sollicitatiegesprekken gaan volgens de STARR methode, deze staat in ISOP onder werkplek, </a:t>
            </a:r>
            <a:r>
              <a:rPr lang="nl-NL" sz="2600" dirty="0" err="1"/>
              <a:t>lio</a:t>
            </a:r>
            <a:r>
              <a:rPr lang="nl-NL" sz="2600" dirty="0"/>
              <a:t>- en </a:t>
            </a:r>
            <a:r>
              <a:rPr lang="nl-NL" sz="2600" dirty="0" err="1"/>
              <a:t>eindstagevacactures</a:t>
            </a:r>
            <a:endParaRPr sz="2600" dirty="0">
              <a:latin typeface="Trebuchet MS" panose="020B0603020202020204" pitchFamily="34" charset="0"/>
            </a:endParaRPr>
          </a:p>
          <a:p>
            <a:pPr marL="34290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nl-NL" sz="2600" dirty="0">
                <a:latin typeface="Trebuchet MS" panose="020B0603020202020204" pitchFamily="34" charset="0"/>
              </a:rPr>
              <a:t> </a:t>
            </a:r>
            <a:endParaRPr sz="2600" dirty="0">
              <a:latin typeface="Trebuchet MS" panose="020B0603020202020204" pitchFamily="34" charset="0"/>
            </a:endParaRPr>
          </a:p>
        </p:txBody>
      </p:sp>
      <p:sp>
        <p:nvSpPr>
          <p:cNvPr id="2" name="Explosie 1 1">
            <a:extLst>
              <a:ext uri="{FF2B5EF4-FFF2-40B4-BE49-F238E27FC236}">
                <a16:creationId xmlns:a16="http://schemas.microsoft.com/office/drawing/2014/main" id="{CB435F9C-387E-9FDB-B578-A74C2713002D}"/>
              </a:ext>
            </a:extLst>
          </p:cNvPr>
          <p:cNvSpPr/>
          <p:nvPr/>
        </p:nvSpPr>
        <p:spPr>
          <a:xfrm>
            <a:off x="6738257" y="-631144"/>
            <a:ext cx="3145971" cy="2318657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tx1"/>
                </a:solidFill>
                <a:latin typeface="Trebuchet MS" panose="020B0703020202090204" pitchFamily="34" charset="0"/>
              </a:rPr>
              <a:t>CV in CANVA?</a:t>
            </a:r>
          </a:p>
          <a:p>
            <a:pPr algn="ctr"/>
            <a:r>
              <a:rPr lang="nl-NL" b="1" dirty="0">
                <a:solidFill>
                  <a:schemeClr val="tx1"/>
                </a:solidFill>
                <a:latin typeface="Trebuchet MS" panose="020B0703020202090204" pitchFamily="34" charset="0"/>
              </a:rPr>
              <a:t>Pas op &gt; Spam!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0"/>
          <p:cNvSpPr txBox="1">
            <a:spLocks noGrp="1"/>
          </p:cNvSpPr>
          <p:nvPr>
            <p:ph type="title"/>
          </p:nvPr>
        </p:nvSpPr>
        <p:spPr>
          <a:xfrm>
            <a:off x="755576" y="620688"/>
            <a:ext cx="7119900" cy="6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95D7"/>
              </a:buClr>
              <a:buSzPts val="3400"/>
              <a:buFont typeface="Trebuchet MS"/>
              <a:buNone/>
            </a:pPr>
            <a:r>
              <a:rPr lang="nl-NL" sz="3400"/>
              <a:t>Op welke vacature reageer ik?</a:t>
            </a:r>
            <a:endParaRPr/>
          </a:p>
        </p:txBody>
      </p:sp>
      <p:sp>
        <p:nvSpPr>
          <p:cNvPr id="110" name="Google Shape;110;p10"/>
          <p:cNvSpPr txBox="1">
            <a:spLocks noGrp="1"/>
          </p:cNvSpPr>
          <p:nvPr>
            <p:ph type="body" idx="1"/>
          </p:nvPr>
        </p:nvSpPr>
        <p:spPr>
          <a:xfrm>
            <a:off x="755576" y="1412776"/>
            <a:ext cx="7920900" cy="46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Char char="•"/>
            </a:pPr>
            <a:r>
              <a:rPr lang="nl-NL" sz="2400"/>
              <a:t>Bedenk bijvoorbeeld: 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Char char="•"/>
            </a:pPr>
            <a:r>
              <a:rPr lang="nl-NL"/>
              <a:t>welke school biedt mij de uitdagingen die ik zoek?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Char char="•"/>
            </a:pPr>
            <a:r>
              <a:rPr lang="nl-NL" sz="2400"/>
              <a:t>welke school heeft een visie die bij mij past?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Char char="•"/>
            </a:pPr>
            <a:r>
              <a:rPr lang="nl-NL" sz="2400"/>
              <a:t>welke school heeft schoolontwikkelthema’s die passen bij wat ik wil leren?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Char char="•"/>
            </a:pPr>
            <a:r>
              <a:rPr lang="nl-NL" sz="2400"/>
              <a:t>met welk type school (ligging, grootte, populatie, concept,..) heb ik nog geen ervaring?</a:t>
            </a:r>
            <a:endParaRPr sz="240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Trebuchet MS"/>
              <a:buNone/>
            </a:pPr>
            <a:endParaRPr sz="240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nl-NL" sz="2400"/>
              <a:t>Bedenk ook: 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nl-NL"/>
              <a:t>in welke groep heb ik nog niet eerder lesgegeven?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nl-NL"/>
              <a:t>in welke groep moet ik nog meer ervaring opdoen?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nl-NL"/>
              <a:t>welke groep of school past er bij de keuzes die ik maak in mijn persoonlijke leerroute?</a:t>
            </a:r>
            <a:endParaRPr/>
          </a:p>
          <a:p>
            <a:pPr marL="34290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Trebuchet MS"/>
              <a:buNone/>
            </a:pP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2"/>
          <p:cNvSpPr txBox="1">
            <a:spLocks noGrp="1"/>
          </p:cNvSpPr>
          <p:nvPr>
            <p:ph type="title"/>
          </p:nvPr>
        </p:nvSpPr>
        <p:spPr>
          <a:xfrm>
            <a:off x="755576" y="620688"/>
            <a:ext cx="7119900" cy="6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95D7"/>
              </a:buClr>
              <a:buSzPts val="3400"/>
              <a:buFont typeface="Trebuchet MS"/>
              <a:buNone/>
            </a:pPr>
            <a:r>
              <a:rPr lang="nl-NL" sz="3400"/>
              <a:t>In het sollicitatiegesprek:</a:t>
            </a:r>
            <a:endParaRPr/>
          </a:p>
        </p:txBody>
      </p:sp>
      <p:sp>
        <p:nvSpPr>
          <p:cNvPr id="116" name="Google Shape;116;p12"/>
          <p:cNvSpPr txBox="1">
            <a:spLocks noGrp="1"/>
          </p:cNvSpPr>
          <p:nvPr>
            <p:ph type="body" idx="1"/>
          </p:nvPr>
        </p:nvSpPr>
        <p:spPr>
          <a:xfrm>
            <a:off x="755576" y="1412776"/>
            <a:ext cx="7920900" cy="46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rebuchet MS"/>
              <a:buChar char="●"/>
            </a:pPr>
            <a:r>
              <a:rPr lang="nl-NL" sz="2400"/>
              <a:t>Bedenk welke keuzes in jouw persoonlijke leerroute consequenties hebben voor je stage (bijvoorbeeld een buitenlandstage). Breng deze ter sprake tijdens het gesprek.</a:t>
            </a:r>
            <a:endParaRPr sz="24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rebuchet MS"/>
              <a:buChar char="●"/>
            </a:pPr>
            <a:r>
              <a:rPr lang="nl-NL" sz="2400"/>
              <a:t>Wil je in een bepaalde periode meer stage lopen? Wil je een deel van je stagedagen in een andere groep doorbrengen? Breng ook dat ter sprake in het sollicitatiegesprek.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rebuchet MS"/>
              <a:buChar char="●"/>
            </a:pPr>
            <a:r>
              <a:rPr lang="nl-NL" sz="2400"/>
              <a:t>Stand van zaken studievoortgang.</a:t>
            </a:r>
            <a:endParaRPr sz="240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Trebuchet MS"/>
              <a:buNone/>
            </a:pPr>
            <a:endParaRPr/>
          </a:p>
          <a:p>
            <a:pPr marL="34290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Trebuchet MS"/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4"/>
          <p:cNvSpPr txBox="1">
            <a:spLocks noGrp="1"/>
          </p:cNvSpPr>
          <p:nvPr>
            <p:ph type="title"/>
          </p:nvPr>
        </p:nvSpPr>
        <p:spPr>
          <a:xfrm>
            <a:off x="854075" y="692696"/>
            <a:ext cx="7119937" cy="60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95D7"/>
              </a:buClr>
              <a:buSzPts val="1400"/>
              <a:buFont typeface="Trebuchet MS"/>
              <a:buNone/>
            </a:pPr>
            <a:r>
              <a:rPr lang="nl-NL"/>
              <a:t>Bereikbaarheid stagebureau</a:t>
            </a:r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body" idx="1"/>
          </p:nvPr>
        </p:nvSpPr>
        <p:spPr>
          <a:xfrm>
            <a:off x="854075" y="1628800"/>
            <a:ext cx="6291262" cy="280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None/>
            </a:pPr>
            <a:endParaRPr sz="240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Trebuchet MS"/>
              <a:buChar char="•"/>
            </a:pPr>
            <a:r>
              <a:rPr lang="nl-NL" sz="2400"/>
              <a:t>Leslie Wal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Trebuchet MS"/>
              <a:buChar char="•"/>
            </a:pPr>
            <a:r>
              <a:rPr lang="nl-NL" sz="2400"/>
              <a:t>Liefst per mail stagebureau@iselinge.nl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Trebuchet MS"/>
              <a:buNone/>
            </a:pPr>
            <a:br>
              <a:rPr lang="nl-NL" sz="2400"/>
            </a:b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0"/>
          <p:cNvSpPr txBox="1">
            <a:spLocks noGrp="1"/>
          </p:cNvSpPr>
          <p:nvPr>
            <p:ph type="ctrTitle"/>
          </p:nvPr>
        </p:nvSpPr>
        <p:spPr>
          <a:xfrm>
            <a:off x="1268413" y="2157413"/>
            <a:ext cx="6472200" cy="408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Voorlichting VT2</a:t>
            </a:r>
            <a:endParaRPr dirty="0"/>
          </a:p>
        </p:txBody>
      </p:sp>
      <p:sp>
        <p:nvSpPr>
          <p:cNvPr id="204" name="Google Shape;204;p40"/>
          <p:cNvSpPr txBox="1">
            <a:spLocks noGrp="1"/>
          </p:cNvSpPr>
          <p:nvPr>
            <p:ph type="subTitle" idx="1"/>
          </p:nvPr>
        </p:nvSpPr>
        <p:spPr>
          <a:xfrm>
            <a:off x="1268413" y="2919413"/>
            <a:ext cx="6472200" cy="17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60"/>
              </a:spcBef>
              <a:spcAft>
                <a:spcPts val="0"/>
              </a:spcAft>
              <a:buNone/>
            </a:pPr>
            <a:r>
              <a:rPr lang="nl-NL"/>
              <a:t>Studiejaar 2026-2027</a:t>
            </a:r>
            <a:endParaRPr dirty="0"/>
          </a:p>
          <a:p>
            <a:pPr marL="0" lvl="0" indent="0" algn="l" rtl="0">
              <a:spcBef>
                <a:spcPts val="760"/>
              </a:spcBef>
              <a:spcAft>
                <a:spcPts val="0"/>
              </a:spcAft>
              <a:buNone/>
            </a:pPr>
            <a:r>
              <a:rPr lang="nl-NL" dirty="0"/>
              <a:t>Informatie over bijzondere stage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F018B9-9426-C9F8-572B-F2D38C406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Mogelijkheden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65900A6-E444-27F8-7C6A-4223014290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Bijzondere stage binnen een vrije module (6 </a:t>
            </a:r>
            <a:r>
              <a:rPr lang="nl-NL" dirty="0" err="1"/>
              <a:t>ects</a:t>
            </a:r>
            <a:r>
              <a:rPr lang="nl-NL" dirty="0"/>
              <a:t>)</a:t>
            </a:r>
          </a:p>
          <a:p>
            <a:pPr lvl="1"/>
            <a:r>
              <a:rPr lang="nl-NL" dirty="0"/>
              <a:t>8 a 10 dagen, verspreid over een blok of 2 blokken</a:t>
            </a:r>
          </a:p>
          <a:p>
            <a:pPr lvl="1"/>
            <a:endParaRPr lang="nl-NL" dirty="0"/>
          </a:p>
          <a:p>
            <a:endParaRPr lang="nl-NL" dirty="0"/>
          </a:p>
          <a:p>
            <a:r>
              <a:rPr lang="nl-NL" dirty="0"/>
              <a:t>1 blok stage in het buitenland</a:t>
            </a:r>
          </a:p>
        </p:txBody>
      </p:sp>
    </p:spTree>
    <p:extLst>
      <p:ext uri="{BB962C8B-B14F-4D97-AF65-F5344CB8AC3E}">
        <p14:creationId xmlns:p14="http://schemas.microsoft.com/office/powerpoint/2010/main" val="3233141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8619" y="461819"/>
            <a:ext cx="8129732" cy="1095520"/>
          </a:xfrm>
        </p:spPr>
        <p:txBody>
          <a:bodyPr/>
          <a:lstStyle/>
          <a:p>
            <a:r>
              <a:rPr lang="nl-NL" dirty="0"/>
              <a:t>Bijzondere stage binnen de vrije module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48792" y="1687513"/>
            <a:ext cx="8039521" cy="4694100"/>
          </a:xfrm>
        </p:spPr>
        <p:txBody>
          <a:bodyPr/>
          <a:lstStyle/>
          <a:p>
            <a:r>
              <a:rPr lang="nl-NL" dirty="0"/>
              <a:t>Vrije module (6 </a:t>
            </a:r>
            <a:r>
              <a:rPr lang="nl-NL" dirty="0" err="1"/>
              <a:t>ects</a:t>
            </a:r>
            <a:r>
              <a:rPr lang="nl-NL" dirty="0"/>
              <a:t>) kan i.p.v. een themamodule. </a:t>
            </a:r>
          </a:p>
          <a:p>
            <a:r>
              <a:rPr lang="nl-NL" dirty="0"/>
              <a:t>In goed overleg met je studiecoach vanuit een concreet plan. </a:t>
            </a:r>
          </a:p>
          <a:p>
            <a:r>
              <a:rPr lang="nl-NL" dirty="0"/>
              <a:t>3 voorwaarden: </a:t>
            </a:r>
          </a:p>
          <a:p>
            <a:pPr lvl="1"/>
            <a:r>
              <a:rPr lang="nl-NL" dirty="0"/>
              <a:t>P gehaald, </a:t>
            </a:r>
          </a:p>
          <a:p>
            <a:pPr lvl="1"/>
            <a:r>
              <a:rPr lang="nl-NL" dirty="0"/>
              <a:t>niet meer dan 10 </a:t>
            </a:r>
            <a:r>
              <a:rPr lang="nl-NL" dirty="0" err="1"/>
              <a:t>ects</a:t>
            </a:r>
            <a:r>
              <a:rPr lang="nl-NL" dirty="0"/>
              <a:t> tekort  </a:t>
            </a:r>
          </a:p>
          <a:p>
            <a:pPr lvl="1"/>
            <a:r>
              <a:rPr lang="nl-NL" dirty="0"/>
              <a:t>inhoud komt niet in een van de themamodules aan bod. </a:t>
            </a:r>
          </a:p>
          <a:p>
            <a:pPr marL="11430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6108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464" y="327892"/>
            <a:ext cx="8074314" cy="822035"/>
          </a:xfrm>
        </p:spPr>
        <p:txBody>
          <a:bodyPr/>
          <a:lstStyle/>
          <a:p>
            <a:r>
              <a:rPr lang="nl-NL" dirty="0"/>
              <a:t>Mogelijkheden van bijzondere stages binnen een vrije module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9028" y="1379932"/>
            <a:ext cx="8825943" cy="5642842"/>
          </a:xfrm>
        </p:spPr>
        <p:txBody>
          <a:bodyPr/>
          <a:lstStyle/>
          <a:p>
            <a:pPr marL="114300" indent="0">
              <a:buNone/>
            </a:pPr>
            <a:r>
              <a:rPr lang="nl-NL" dirty="0"/>
              <a:t>Bijvoorbeeld: </a:t>
            </a:r>
          </a:p>
          <a:p>
            <a:r>
              <a:rPr lang="nl-NL" dirty="0"/>
              <a:t>Korte stage op een school in de Randstad of SBO (anders dan via een reguliere vacature op onze opleidingsscholen).</a:t>
            </a:r>
          </a:p>
          <a:p>
            <a:r>
              <a:rPr lang="nl-NL" dirty="0"/>
              <a:t>Korte stage in het voortgezet onderwijs.</a:t>
            </a:r>
          </a:p>
          <a:p>
            <a:r>
              <a:rPr lang="nl-NL" dirty="0"/>
              <a:t>Educatieve uitgever</a:t>
            </a:r>
          </a:p>
          <a:p>
            <a:r>
              <a:rPr lang="nl-NL" dirty="0"/>
              <a:t>Onderzoeksbureau </a:t>
            </a:r>
            <a:r>
              <a:rPr lang="nl-NL" dirty="0" err="1"/>
              <a:t>Iselinge</a:t>
            </a:r>
            <a:r>
              <a:rPr lang="nl-NL" dirty="0"/>
              <a:t> (i.o. met Rosanne e/o Simone)</a:t>
            </a:r>
          </a:p>
          <a:p>
            <a:r>
              <a:rPr lang="nl-NL" dirty="0"/>
              <a:t>Educatieve instelling (ministerie van onderwijs, NME centrum, museum, bibliotheek…….)</a:t>
            </a:r>
          </a:p>
          <a:p>
            <a:r>
              <a:rPr lang="nl-NL" dirty="0"/>
              <a:t>Korte buitenlandervaring binnen vrije module.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6265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5"/>
          <p:cNvSpPr txBox="1">
            <a:spLocks noGrp="1"/>
          </p:cNvSpPr>
          <p:nvPr>
            <p:ph type="title"/>
          </p:nvPr>
        </p:nvSpPr>
        <p:spPr>
          <a:xfrm>
            <a:off x="360218" y="703011"/>
            <a:ext cx="8028095" cy="1363249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Mogelijkheden voor een korte  buitenlandervaring binnen vrije module</a:t>
            </a:r>
            <a:br>
              <a:rPr lang="nl-NL" dirty="0"/>
            </a:br>
            <a:endParaRPr dirty="0"/>
          </a:p>
        </p:txBody>
      </p:sp>
      <p:sp>
        <p:nvSpPr>
          <p:cNvPr id="239" name="Google Shape;239;p45"/>
          <p:cNvSpPr txBox="1">
            <a:spLocks noGrp="1"/>
          </p:cNvSpPr>
          <p:nvPr>
            <p:ph type="body" idx="1"/>
          </p:nvPr>
        </p:nvSpPr>
        <p:spPr>
          <a:xfrm>
            <a:off x="360218" y="1687513"/>
            <a:ext cx="8028095" cy="469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390"/>
              </a:spcBef>
              <a:spcAft>
                <a:spcPts val="0"/>
              </a:spcAft>
              <a:buNone/>
            </a:pPr>
            <a:endParaRPr lang="nl-NL" sz="2500" dirty="0"/>
          </a:p>
          <a:p>
            <a:pPr marL="0" lvl="0" indent="0" algn="l" rtl="0">
              <a:lnSpc>
                <a:spcPct val="70000"/>
              </a:lnSpc>
              <a:spcBef>
                <a:spcPts val="390"/>
              </a:spcBef>
              <a:spcAft>
                <a:spcPts val="0"/>
              </a:spcAft>
              <a:buNone/>
            </a:pPr>
            <a:endParaRPr sz="2500" dirty="0"/>
          </a:p>
          <a:p>
            <a:pPr marL="0" lvl="0" indent="0">
              <a:spcBef>
                <a:spcPts val="0"/>
              </a:spcBef>
              <a:buNone/>
            </a:pPr>
            <a:r>
              <a:rPr lang="nl-NL" dirty="0"/>
              <a:t>Twee weken weg met </a:t>
            </a:r>
            <a:r>
              <a:rPr lang="nl-NL" dirty="0">
                <a:hlinkClick r:id="rId3"/>
              </a:rPr>
              <a:t>Edukans als </a:t>
            </a:r>
            <a:r>
              <a:rPr lang="nl-NL" dirty="0" err="1">
                <a:hlinkClick r:id="rId3"/>
              </a:rPr>
              <a:t>worldteacher</a:t>
            </a:r>
            <a:r>
              <a:rPr lang="nl-NL" dirty="0"/>
              <a:t> in 2024 o.a. naar Oeganda en Kenia (meelopen met een lokale pabo student en het organiseren van een sportactiviteit) </a:t>
            </a:r>
          </a:p>
          <a:p>
            <a:pPr marL="0" lvl="0" indent="0">
              <a:spcBef>
                <a:spcPts val="0"/>
              </a:spcBef>
              <a:buNone/>
            </a:pPr>
            <a:endParaRPr lang="nl-NL" dirty="0"/>
          </a:p>
          <a:p>
            <a:pPr marL="0" lvl="0" indent="0">
              <a:spcBef>
                <a:spcPts val="0"/>
              </a:spcBef>
              <a:buNone/>
            </a:pPr>
            <a:r>
              <a:rPr lang="nl-NL" dirty="0"/>
              <a:t>Met </a:t>
            </a:r>
            <a:r>
              <a:rPr lang="nl-NL" dirty="0">
                <a:hlinkClick r:id="rId4"/>
              </a:rPr>
              <a:t>Stichting </a:t>
            </a:r>
            <a:r>
              <a:rPr lang="nl-NL" dirty="0" err="1">
                <a:hlinkClick r:id="rId4"/>
              </a:rPr>
              <a:t>Buganala</a:t>
            </a:r>
            <a:r>
              <a:rPr lang="nl-NL" dirty="0">
                <a:hlinkClick r:id="rId4"/>
              </a:rPr>
              <a:t> </a:t>
            </a:r>
            <a:r>
              <a:rPr lang="nl-NL" dirty="0"/>
              <a:t>2 a 3 weken naar Gambia (diverse scholen bezoeken, workshops verzorgen op de pabo, introduceren van onderwijsmateriaal) </a:t>
            </a:r>
          </a:p>
          <a:p>
            <a:endParaRPr lang="nl-NL" sz="2400" dirty="0"/>
          </a:p>
          <a:p>
            <a:endParaRPr lang="nl-NL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kleding, overdekt, persoon, Leren&#10;&#10;Automatisch gegenereerde beschrijving">
            <a:extLst>
              <a:ext uri="{FF2B5EF4-FFF2-40B4-BE49-F238E27FC236}">
                <a16:creationId xmlns:a16="http://schemas.microsoft.com/office/drawing/2014/main" id="{6E9D1D90-6F85-0FE6-C45A-52944D91C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772" y="4181404"/>
            <a:ext cx="2400301" cy="179401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14C68A8-E84C-0634-04EA-408F6F90F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spcFirstLastPara="1" wrap="square" lIns="68580" tIns="34290" rIns="68580" bIns="34290" anchor="t" anchorCtr="0"/>
          <a:lstStyle/>
          <a:p>
            <a:r>
              <a:rPr lang="nl-NL" dirty="0">
                <a:latin typeface="Trebuchet MS"/>
              </a:rPr>
              <a:t>@Onzegambiareis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609048-0AD6-E99C-5ABA-856E51405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036" y="4682659"/>
            <a:ext cx="3861353" cy="1900028"/>
          </a:xfrm>
        </p:spPr>
        <p:txBody>
          <a:bodyPr spcFirstLastPara="1" wrap="square" lIns="68580" tIns="34290" rIns="68580" bIns="34290" anchor="t" anchorCtr="0"/>
          <a:lstStyle/>
          <a:p>
            <a:pPr marL="0" indent="0">
              <a:buNone/>
            </a:pPr>
            <a:r>
              <a:rPr lang="nl-NL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Femke.bijen@iselinge.nl</a:t>
            </a:r>
            <a:endParaRPr lang="nl-NL" sz="1200"/>
          </a:p>
          <a:p>
            <a:pPr marL="0" indent="0">
              <a:buNone/>
            </a:pPr>
            <a:r>
              <a:rPr lang="nl-NL" sz="1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Mandy.blok@iselinge.nl</a:t>
            </a:r>
            <a:endParaRPr lang="nl-NL" sz="1200"/>
          </a:p>
          <a:p>
            <a:pPr marL="0" indent="0">
              <a:buNone/>
            </a:pPr>
            <a:r>
              <a:rPr lang="nl-NL" sz="12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Beau.tebrake@iselinge.nl</a:t>
            </a:r>
            <a:endParaRPr lang="nl-NL" sz="1200"/>
          </a:p>
          <a:p>
            <a:pPr marL="0" indent="0">
              <a:buNone/>
            </a:pPr>
            <a:r>
              <a:rPr lang="nl-NL" sz="12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Lorin.walterbos@iselinge.nl</a:t>
            </a:r>
            <a:endParaRPr lang="nl-NL" sz="1200"/>
          </a:p>
          <a:p>
            <a:pPr marL="0" indent="0">
              <a:buNone/>
            </a:pPr>
            <a:r>
              <a:rPr lang="nl-NL" sz="12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Jeroen.luesink@iselinge.nl</a:t>
            </a:r>
            <a:r>
              <a:rPr lang="nl-NL" sz="1200" dirty="0"/>
              <a:t> </a:t>
            </a:r>
          </a:p>
        </p:txBody>
      </p:sp>
      <p:pic>
        <p:nvPicPr>
          <p:cNvPr id="6" name="Afbeelding 5" descr="Afbeelding met kleding, persoon, Kinderkunst, Leren&#10;&#10;Automatisch gegenereerde beschrijving">
            <a:extLst>
              <a:ext uri="{FF2B5EF4-FFF2-40B4-BE49-F238E27FC236}">
                <a16:creationId xmlns:a16="http://schemas.microsoft.com/office/drawing/2014/main" id="{01FF695B-9F84-722C-497A-E6F2CD11F26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4063" r="518"/>
          <a:stretch/>
        </p:blipFill>
        <p:spPr>
          <a:xfrm>
            <a:off x="2289894" y="1987414"/>
            <a:ext cx="1767003" cy="2025746"/>
          </a:xfrm>
          <a:prstGeom prst="rect">
            <a:avLst/>
          </a:prstGeom>
        </p:spPr>
      </p:pic>
      <p:pic>
        <p:nvPicPr>
          <p:cNvPr id="7" name="Afbeelding 6" descr="Afbeelding met kleding, persoon, schoeisel, hemel&#10;&#10;Automatisch gegenereerde beschrijving">
            <a:extLst>
              <a:ext uri="{FF2B5EF4-FFF2-40B4-BE49-F238E27FC236}">
                <a16:creationId xmlns:a16="http://schemas.microsoft.com/office/drawing/2014/main" id="{B006043A-FCE6-EDA2-2853-7FDD7F5B4A8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6083" r="-153" b="9920"/>
          <a:stretch/>
        </p:blipFill>
        <p:spPr>
          <a:xfrm>
            <a:off x="6763858" y="4164265"/>
            <a:ext cx="1928840" cy="1894370"/>
          </a:xfrm>
          <a:prstGeom prst="rect">
            <a:avLst/>
          </a:prstGeom>
        </p:spPr>
      </p:pic>
      <p:pic>
        <p:nvPicPr>
          <p:cNvPr id="8" name="Afbeelding 7" descr="Afbeelding met kleding, persoon, schoeisel, overdekt&#10;&#10;Automatisch gegenereerde beschrijving">
            <a:extLst>
              <a:ext uri="{FF2B5EF4-FFF2-40B4-BE49-F238E27FC236}">
                <a16:creationId xmlns:a16="http://schemas.microsoft.com/office/drawing/2014/main" id="{2D2C2DDE-0FAD-C5B3-F4E4-CA7E2A37CB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2514" y="1974942"/>
            <a:ext cx="1925293" cy="2564296"/>
          </a:xfrm>
          <a:prstGeom prst="rect">
            <a:avLst/>
          </a:prstGeom>
        </p:spPr>
      </p:pic>
      <p:pic>
        <p:nvPicPr>
          <p:cNvPr id="9" name="Afbeelding 8" descr="Buganala | Doetinchem">
            <a:extLst>
              <a:ext uri="{FF2B5EF4-FFF2-40B4-BE49-F238E27FC236}">
                <a16:creationId xmlns:a16="http://schemas.microsoft.com/office/drawing/2014/main" id="{CD1C56DB-12A1-5FDF-42B0-95A1B47B282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48388" y="1995871"/>
            <a:ext cx="2607469" cy="985838"/>
          </a:xfrm>
          <a:prstGeom prst="rect">
            <a:avLst/>
          </a:prstGeom>
        </p:spPr>
      </p:pic>
      <p:pic>
        <p:nvPicPr>
          <p:cNvPr id="10" name="Afbeelding 9" descr="Afbeelding met kleding, overdekt, persoon, meubels&#10;&#10;Automatisch gegenereerde beschrijving">
            <a:extLst>
              <a:ext uri="{FF2B5EF4-FFF2-40B4-BE49-F238E27FC236}">
                <a16:creationId xmlns:a16="http://schemas.microsoft.com/office/drawing/2014/main" id="{17E6E198-CCE7-BFF6-735B-9F5D87093C1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-357" t="15322" r="357"/>
          <a:stretch/>
        </p:blipFill>
        <p:spPr>
          <a:xfrm>
            <a:off x="4380655" y="1962843"/>
            <a:ext cx="1859023" cy="207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14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"/>
          <p:cNvSpPr txBox="1">
            <a:spLocks noGrp="1"/>
          </p:cNvSpPr>
          <p:nvPr>
            <p:ph type="title"/>
          </p:nvPr>
        </p:nvSpPr>
        <p:spPr>
          <a:xfrm>
            <a:off x="827584" y="692696"/>
            <a:ext cx="7119937" cy="60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95D7"/>
              </a:buClr>
              <a:buSzPts val="3800"/>
              <a:buFont typeface="Trebuchet MS"/>
              <a:buNone/>
            </a:pPr>
            <a:r>
              <a:rPr lang="nl-NL"/>
              <a:t>Inhoud</a:t>
            </a:r>
            <a:endParaRPr/>
          </a:p>
        </p:txBody>
      </p:sp>
      <p:sp>
        <p:nvSpPr>
          <p:cNvPr id="68" name="Google Shape;68;p2"/>
          <p:cNvSpPr txBox="1"/>
          <p:nvPr/>
        </p:nvSpPr>
        <p:spPr>
          <a:xfrm>
            <a:off x="395536" y="1628800"/>
            <a:ext cx="7119937" cy="428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•"/>
            </a:pPr>
            <a:r>
              <a:rPr lang="nl-NL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 werkplekstage (VT3)</a:t>
            </a:r>
            <a:b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Solliciteren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•"/>
            </a:pPr>
            <a:r>
              <a:rPr lang="nl-NL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Buitenlandstage</a:t>
            </a:r>
            <a:br>
              <a:rPr lang="nl-NL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2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•"/>
            </a:pPr>
            <a:r>
              <a:rPr lang="nl-NL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Stage in SBAO</a:t>
            </a:r>
            <a:endParaRPr sz="2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•"/>
            </a:pPr>
            <a:r>
              <a:rPr lang="nl-NL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Bijzondere stage </a:t>
            </a:r>
            <a:endParaRPr sz="2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8854" y="715243"/>
            <a:ext cx="7119900" cy="606300"/>
          </a:xfrm>
        </p:spPr>
        <p:txBody>
          <a:bodyPr/>
          <a:lstStyle/>
          <a:p>
            <a:r>
              <a:rPr lang="nl-NL" dirty="0"/>
              <a:t>Buitenlandstage 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82425" y="1687513"/>
            <a:ext cx="7605888" cy="4694100"/>
          </a:xfrm>
        </p:spPr>
        <p:txBody>
          <a:bodyPr/>
          <a:lstStyle/>
          <a:p>
            <a:r>
              <a:rPr lang="nl-NL" dirty="0"/>
              <a:t>10 weken (1 blok naar het buitenland) </a:t>
            </a:r>
          </a:p>
          <a:p>
            <a:r>
              <a:rPr lang="nl-NL" dirty="0"/>
              <a:t>Gekoppeld aan een module: </a:t>
            </a:r>
            <a:r>
              <a:rPr lang="nl-NL" dirty="0" err="1"/>
              <a:t>leeftijdspecialisatie</a:t>
            </a:r>
            <a:r>
              <a:rPr lang="nl-NL" dirty="0"/>
              <a:t> of een themamodule.</a:t>
            </a:r>
          </a:p>
          <a:p>
            <a:endParaRPr lang="nl-NL" dirty="0"/>
          </a:p>
          <a:p>
            <a:r>
              <a:rPr lang="nl-NL" dirty="0"/>
              <a:t>4 dagen in de school waarvan 3 dagen in de klas.</a:t>
            </a:r>
          </a:p>
          <a:p>
            <a:endParaRPr lang="nl-NL" dirty="0"/>
          </a:p>
          <a:p>
            <a:r>
              <a:rPr lang="nl-NL" dirty="0"/>
              <a:t>15 dagen mindering op de werkplekstage in Nederland</a:t>
            </a:r>
          </a:p>
        </p:txBody>
      </p:sp>
    </p:spTree>
    <p:extLst>
      <p:ext uri="{BB962C8B-B14F-4D97-AF65-F5344CB8AC3E}">
        <p14:creationId xmlns:p14="http://schemas.microsoft.com/office/powerpoint/2010/main" val="4264744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94B98E-BDDC-3D56-FBBC-2A42E41CB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een buitenlandstage?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A3E98C6-9781-0B8D-90E9-E9536BD70E07}"/>
              </a:ext>
            </a:extLst>
          </p:cNvPr>
          <p:cNvSpPr txBox="1"/>
          <p:nvPr/>
        </p:nvSpPr>
        <p:spPr>
          <a:xfrm>
            <a:off x="1268413" y="1796370"/>
            <a:ext cx="7238243" cy="39703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l-NL" sz="2800" dirty="0"/>
              <a:t>• In een ander land zijn ze verder met een</a:t>
            </a:r>
            <a:br>
              <a:rPr lang="nl-NL" sz="2800" dirty="0"/>
            </a:br>
            <a:r>
              <a:rPr lang="nl-NL" sz="2800" dirty="0"/>
              <a:t>  bepaald vakgebied, doelgroep, innovatie. </a:t>
            </a:r>
            <a:endParaRPr lang="nl-NL" dirty="0"/>
          </a:p>
          <a:p>
            <a:r>
              <a:rPr lang="nl-NL" sz="2800" dirty="0"/>
              <a:t>• Ervaring van ‘de minderheid’ zijn. </a:t>
            </a:r>
          </a:p>
          <a:p>
            <a:r>
              <a:rPr lang="nl-NL" sz="2800" dirty="0"/>
              <a:t>• Leren lesgeven met weinig materialen </a:t>
            </a:r>
          </a:p>
          <a:p>
            <a:r>
              <a:rPr lang="nl-NL" sz="2800" dirty="0"/>
              <a:t>• Andere cultuur en talen. </a:t>
            </a:r>
          </a:p>
          <a:p>
            <a:r>
              <a:rPr lang="nl-NL" sz="2800" dirty="0"/>
              <a:t>• Leven, werken, studeren in een multiculturele klas/hbo/uni/samenleving. </a:t>
            </a:r>
          </a:p>
          <a:p>
            <a:r>
              <a:rPr lang="nl-NL" sz="2800" dirty="0"/>
              <a:t>• Zelfstandig functioneren in een nieuwe omgeving</a:t>
            </a:r>
          </a:p>
        </p:txBody>
      </p:sp>
    </p:spTree>
    <p:extLst>
      <p:ext uri="{BB962C8B-B14F-4D97-AF65-F5344CB8AC3E}">
        <p14:creationId xmlns:p14="http://schemas.microsoft.com/office/powerpoint/2010/main" val="3602642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BA0EFB-6328-7E43-C867-92CAFB27E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194" y="75415"/>
            <a:ext cx="7898119" cy="650450"/>
          </a:xfrm>
        </p:spPr>
        <p:txBody>
          <a:bodyPr/>
          <a:lstStyle/>
          <a:p>
            <a:r>
              <a:rPr lang="nl-NL" dirty="0"/>
              <a:t>Waarheen?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DE64A07-0E98-7BD4-EA6F-C09C11F0F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696" y="1131216"/>
            <a:ext cx="8284618" cy="5250397"/>
          </a:xfrm>
        </p:spPr>
        <p:txBody>
          <a:bodyPr/>
          <a:lstStyle/>
          <a:p>
            <a:r>
              <a:rPr lang="nl-NL" dirty="0"/>
              <a:t>Je kunt stage lopen op elke (basis)school in de wereld die voldoet aan de criteria: </a:t>
            </a:r>
          </a:p>
          <a:p>
            <a:pPr lvl="1"/>
            <a:r>
              <a:rPr lang="nl-NL" dirty="0"/>
              <a:t>• Je krijgt wekelijks begeleiding. </a:t>
            </a:r>
          </a:p>
          <a:p>
            <a:pPr lvl="1"/>
            <a:r>
              <a:rPr lang="nl-NL" dirty="0"/>
              <a:t>• Je vult geen open vacature op. </a:t>
            </a:r>
          </a:p>
          <a:p>
            <a:pPr lvl="1"/>
            <a:r>
              <a:rPr lang="nl-NL" dirty="0"/>
              <a:t>• Directeur en mentor ondertekenen contract m.b.t. aantal stagedagen, inhoud en begeleiding.</a:t>
            </a:r>
          </a:p>
          <a:p>
            <a:pPr lvl="1"/>
            <a:endParaRPr lang="nl-NL" dirty="0"/>
          </a:p>
          <a:p>
            <a:pPr marL="571500" lvl="1" indent="0">
              <a:buNone/>
            </a:pPr>
            <a:r>
              <a:rPr lang="nl-NL" dirty="0"/>
              <a:t>Binnen Radiant elk jaar:</a:t>
            </a:r>
          </a:p>
          <a:p>
            <a:pPr marL="571500" lvl="1" indent="0">
              <a:buNone/>
            </a:pPr>
            <a:r>
              <a:rPr lang="nl-NL" dirty="0"/>
              <a:t>4 plekken Nepal; </a:t>
            </a:r>
          </a:p>
          <a:p>
            <a:pPr marL="571500" lvl="1" indent="0">
              <a:buNone/>
            </a:pPr>
            <a:r>
              <a:rPr lang="nl-NL" dirty="0"/>
              <a:t>4 plekken Suriname; </a:t>
            </a:r>
          </a:p>
          <a:p>
            <a:pPr marL="571500" lvl="1" indent="0">
              <a:buNone/>
            </a:pPr>
            <a:r>
              <a:rPr lang="nl-NL" dirty="0"/>
              <a:t>2 plekken Curaçao, </a:t>
            </a:r>
          </a:p>
          <a:p>
            <a:pPr marL="571500" lvl="1" indent="0">
              <a:buNone/>
            </a:pPr>
            <a:r>
              <a:rPr lang="nl-NL" dirty="0"/>
              <a:t>2 plekken Aruba of 2 plekken Bonaire</a:t>
            </a:r>
          </a:p>
        </p:txBody>
      </p:sp>
    </p:spTree>
    <p:extLst>
      <p:ext uri="{BB962C8B-B14F-4D97-AF65-F5344CB8AC3E}">
        <p14:creationId xmlns:p14="http://schemas.microsoft.com/office/powerpoint/2010/main" val="42318787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8017FB-5D5C-8DCB-B042-03A280105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Voorwaarden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2BA371B-B224-B836-2D38-C61D10D719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2DA0AA1-A867-BE63-49E7-13BD62FFBC93}"/>
              </a:ext>
            </a:extLst>
          </p:cNvPr>
          <p:cNvSpPr txBox="1"/>
          <p:nvPr/>
        </p:nvSpPr>
        <p:spPr>
          <a:xfrm>
            <a:off x="1268413" y="1772238"/>
            <a:ext cx="7119900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● </a:t>
            </a:r>
          </a:p>
          <a:p>
            <a:endParaRPr lang="nl-NL" dirty="0"/>
          </a:p>
          <a:p>
            <a:r>
              <a:rPr lang="nl-NL" sz="2000" dirty="0"/>
              <a:t>Je voldoet aan het volgende: </a:t>
            </a:r>
          </a:p>
          <a:p>
            <a:r>
              <a:rPr lang="nl-NL" sz="2000" dirty="0"/>
              <a:t>	○ Alle stages gehaald met een voldoende of goed. </a:t>
            </a:r>
          </a:p>
          <a:p>
            <a:r>
              <a:rPr lang="nl-NL" sz="2000" dirty="0"/>
              <a:t>	○ Maximaal 10 </a:t>
            </a:r>
            <a:r>
              <a:rPr lang="nl-NL" sz="2000" dirty="0" err="1"/>
              <a:t>stp</a:t>
            </a:r>
            <a:r>
              <a:rPr lang="nl-NL" sz="2000" dirty="0"/>
              <a:t>. tekort bij aanmelding. </a:t>
            </a:r>
          </a:p>
          <a:p>
            <a:r>
              <a:rPr lang="nl-NL" sz="2000" dirty="0"/>
              <a:t>	○ Voldoende lichamelijk en psychisch gezond. </a:t>
            </a:r>
          </a:p>
          <a:p>
            <a:r>
              <a:rPr lang="nl-NL" sz="2000" dirty="0"/>
              <a:t>	○ Improvisatievermogen en sociale vaardigheden. </a:t>
            </a:r>
          </a:p>
          <a:p>
            <a:r>
              <a:rPr lang="nl-NL" sz="2000" dirty="0"/>
              <a:t>	○ Je beheerst de instructietaal van het land op B2 	niveau. </a:t>
            </a:r>
          </a:p>
          <a:p>
            <a:r>
              <a:rPr lang="nl-NL" sz="2000" dirty="0"/>
              <a:t>	○ Je hebt een realistische planning. </a:t>
            </a:r>
          </a:p>
          <a:p>
            <a:r>
              <a:rPr lang="nl-NL" sz="2000" dirty="0"/>
              <a:t>	</a:t>
            </a:r>
          </a:p>
          <a:p>
            <a:r>
              <a:rPr lang="nl-NL" sz="2000" dirty="0"/>
              <a:t>We doen dossieronderzoek en overleggen met jouw studiecoach, schoolopleider</a:t>
            </a:r>
          </a:p>
        </p:txBody>
      </p:sp>
    </p:spTree>
    <p:extLst>
      <p:ext uri="{BB962C8B-B14F-4D97-AF65-F5344CB8AC3E}">
        <p14:creationId xmlns:p14="http://schemas.microsoft.com/office/powerpoint/2010/main" val="709112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06220D-D96B-BC38-0BAE-E65BF6F0D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38" y="-141402"/>
            <a:ext cx="8058375" cy="904973"/>
          </a:xfrm>
        </p:spPr>
        <p:txBody>
          <a:bodyPr/>
          <a:lstStyle/>
          <a:p>
            <a:r>
              <a:rPr lang="nl-NL" dirty="0"/>
              <a:t>Wat moet je nu al regelen?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99AA22B-630B-7851-3CD3-E264AC6FE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974" y="923827"/>
            <a:ext cx="9012025" cy="5457786"/>
          </a:xfrm>
        </p:spPr>
        <p:txBody>
          <a:bodyPr/>
          <a:lstStyle/>
          <a:p>
            <a:r>
              <a:rPr lang="nl-NL" dirty="0"/>
              <a:t>Gesprek met jouw studiecoach </a:t>
            </a:r>
          </a:p>
          <a:p>
            <a:r>
              <a:rPr lang="nl-NL" dirty="0"/>
              <a:t>Check de voorwaarden. Wees eerlijk naar jezelf! </a:t>
            </a:r>
          </a:p>
          <a:p>
            <a:r>
              <a:rPr lang="nl-NL" dirty="0"/>
              <a:t>Opgeven met het opgaveformulier voor 6 april</a:t>
            </a:r>
          </a:p>
          <a:p>
            <a:r>
              <a:rPr lang="nl-NL" dirty="0"/>
              <a:t>Bereid je voor: wat wil je leren, waarom kun je dat beter leren in het buitenland, hoe past de buitenlandstage in jouw leerroute? </a:t>
            </a:r>
          </a:p>
          <a:p>
            <a:r>
              <a:rPr lang="nl-NL" dirty="0"/>
              <a:t>Maak al een eerste inschatting van de kosten </a:t>
            </a:r>
          </a:p>
          <a:p>
            <a:r>
              <a:rPr lang="nl-NL" dirty="0"/>
              <a:t>Gesprek plannen met de coördinator internationalisering (Ellen Domke of Ester Tuenter, mag in </a:t>
            </a:r>
            <a:r>
              <a:rPr lang="nl-NL" dirty="0" err="1"/>
              <a:t>meertallen</a:t>
            </a:r>
            <a:r>
              <a:rPr lang="nl-NL" dirty="0"/>
              <a:t> week 25-31 maart). </a:t>
            </a:r>
          </a:p>
          <a:p>
            <a:r>
              <a:rPr lang="nl-NL" dirty="0"/>
              <a:t>Neem je wens mee in de sollicitatiegesprekken</a:t>
            </a:r>
          </a:p>
        </p:txBody>
      </p:sp>
    </p:spTree>
    <p:extLst>
      <p:ext uri="{BB962C8B-B14F-4D97-AF65-F5344CB8AC3E}">
        <p14:creationId xmlns:p14="http://schemas.microsoft.com/office/powerpoint/2010/main" val="12156934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B39001-2974-2761-8DB7-C70DE659E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l-NL" dirty="0"/>
            </a:br>
            <a:r>
              <a:rPr lang="nl-NL" dirty="0"/>
              <a:t>Nog vragen? 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6526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 txBox="1">
            <a:spLocks noGrp="1"/>
          </p:cNvSpPr>
          <p:nvPr>
            <p:ph type="title"/>
          </p:nvPr>
        </p:nvSpPr>
        <p:spPr>
          <a:xfrm>
            <a:off x="1268413" y="950913"/>
            <a:ext cx="7119937" cy="60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Werkplekstage</a:t>
            </a:r>
            <a:endParaRPr/>
          </a:p>
        </p:txBody>
      </p:sp>
      <p:sp>
        <p:nvSpPr>
          <p:cNvPr id="74" name="Google Shape;74;p3"/>
          <p:cNvSpPr txBox="1">
            <a:spLocks noGrp="1"/>
          </p:cNvSpPr>
          <p:nvPr>
            <p:ph type="body" idx="1"/>
          </p:nvPr>
        </p:nvSpPr>
        <p:spPr>
          <a:xfrm>
            <a:off x="1268413" y="1687513"/>
            <a:ext cx="7119937" cy="4694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rebuchet MS"/>
              <a:buChar char="•"/>
            </a:pPr>
            <a:r>
              <a:rPr lang="nl-NL"/>
              <a:t>Een stage van een jaar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Trebuchet MS"/>
              <a:buChar char="•"/>
            </a:pPr>
            <a:r>
              <a:rPr lang="nl-NL"/>
              <a:t>15 studiepunten</a:t>
            </a:r>
            <a:endParaRPr/>
          </a:p>
          <a:p>
            <a:pPr marL="34290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Trebuchet MS"/>
              <a:buNone/>
            </a:pP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Trebuchet MS"/>
              <a:buChar char="•"/>
            </a:pPr>
            <a:r>
              <a:rPr lang="nl-NL"/>
              <a:t>Twee dagen per week op de werkplek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Trebuchet MS"/>
              <a:buChar char="•"/>
            </a:pPr>
            <a:r>
              <a:rPr lang="nl-NL"/>
              <a:t>Eén stageweek per blok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"/>
          <p:cNvSpPr txBox="1">
            <a:spLocks noGrp="1"/>
          </p:cNvSpPr>
          <p:nvPr>
            <p:ph type="title"/>
          </p:nvPr>
        </p:nvSpPr>
        <p:spPr>
          <a:xfrm>
            <a:off x="395536" y="514698"/>
            <a:ext cx="7272808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95D7"/>
              </a:buClr>
              <a:buSzPts val="3800"/>
              <a:buFont typeface="Trebuchet MS"/>
              <a:buNone/>
            </a:pPr>
            <a:r>
              <a:rPr lang="nl-NL"/>
              <a:t>  Voorwaarden werkplekstage</a:t>
            </a:r>
            <a:endParaRPr/>
          </a:p>
        </p:txBody>
      </p:sp>
      <p:sp>
        <p:nvSpPr>
          <p:cNvPr id="80" name="Google Shape;80;p4"/>
          <p:cNvSpPr txBox="1">
            <a:spLocks noGrp="1"/>
          </p:cNvSpPr>
          <p:nvPr>
            <p:ph type="body" idx="1"/>
          </p:nvPr>
        </p:nvSpPr>
        <p:spPr>
          <a:xfrm>
            <a:off x="673100" y="1398588"/>
            <a:ext cx="7787332" cy="4694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None/>
            </a:pPr>
            <a:endParaRPr lang="nl-NL" sz="2400" dirty="0"/>
          </a:p>
          <a:p>
            <a:pPr marL="6096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None/>
            </a:pPr>
            <a:r>
              <a:rPr lang="nl-NL" sz="2400" dirty="0"/>
              <a:t>Om toegelaten te worden tot de werkplekstage</a:t>
            </a:r>
            <a:endParaRPr dirty="0"/>
          </a:p>
          <a:p>
            <a:pPr marL="6096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None/>
            </a:pPr>
            <a:r>
              <a:rPr lang="nl-NL" sz="2400" dirty="0"/>
              <a:t>dient de student:</a:t>
            </a:r>
            <a:endParaRPr dirty="0"/>
          </a:p>
          <a:p>
            <a:pPr marL="6096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None/>
            </a:pPr>
            <a:endParaRPr sz="2400" dirty="0"/>
          </a:p>
          <a:p>
            <a:pPr marL="609600" lvl="0" indent="-609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Trebuchet MS"/>
              <a:buAutoNum type="arabicPeriod"/>
            </a:pPr>
            <a:r>
              <a:rPr lang="nl-NL" sz="2400" dirty="0"/>
              <a:t>Alle voorgaande stages met minimaal een voldoende afgesloten</a:t>
            </a:r>
            <a:endParaRPr dirty="0"/>
          </a:p>
          <a:p>
            <a:pPr marL="609600" indent="-609600">
              <a:lnSpc>
                <a:spcPct val="90000"/>
              </a:lnSpc>
              <a:spcBef>
                <a:spcPts val="480"/>
              </a:spcBef>
              <a:buSzPts val="2400"/>
              <a:buFont typeface="Trebuchet MS"/>
              <a:buAutoNum type="arabicPeriod"/>
            </a:pPr>
            <a:r>
              <a:rPr lang="nl-NL" sz="2400" dirty="0"/>
              <a:t>VOG (kosten gaan via het bestuur stageschool)</a:t>
            </a:r>
            <a:endParaRPr dirty="0"/>
          </a:p>
          <a:p>
            <a:pPr marL="609600" lvl="0" indent="-4572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Trebuchet MS"/>
              <a:buNone/>
            </a:pP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Trebuchet MS"/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"/>
          <p:cNvSpPr txBox="1">
            <a:spLocks noGrp="1"/>
          </p:cNvSpPr>
          <p:nvPr>
            <p:ph type="title"/>
          </p:nvPr>
        </p:nvSpPr>
        <p:spPr>
          <a:xfrm>
            <a:off x="741364" y="620688"/>
            <a:ext cx="7119937" cy="60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95D7"/>
              </a:buClr>
              <a:buSzPts val="3400"/>
              <a:buFont typeface="Trebuchet MS"/>
              <a:buNone/>
            </a:pPr>
            <a:r>
              <a:rPr lang="nl-NL" sz="3400"/>
              <a:t>Solliciteren naar een werkplek</a:t>
            </a:r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body" idx="1"/>
          </p:nvPr>
        </p:nvSpPr>
        <p:spPr>
          <a:xfrm>
            <a:off x="743696" y="1556792"/>
            <a:ext cx="7119937" cy="4694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None/>
            </a:pPr>
            <a:endParaRPr sz="240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Trebuchet MS"/>
              <a:buChar char="•"/>
            </a:pPr>
            <a:r>
              <a:rPr lang="nl-NL" sz="2400"/>
              <a:t>Informatie naar scholen</a:t>
            </a:r>
            <a:endParaRPr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Trebuchet MS"/>
              <a:buNone/>
            </a:pPr>
            <a:endParaRPr sz="240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Trebuchet MS"/>
              <a:buChar char="•"/>
            </a:pPr>
            <a:r>
              <a:rPr lang="nl-NL" sz="2400"/>
              <a:t>Sollicitatieprocedure</a:t>
            </a:r>
            <a:endParaRPr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Trebuchet MS"/>
              <a:buNone/>
            </a:pPr>
            <a:endParaRPr sz="2400"/>
          </a:p>
          <a:p>
            <a:pPr marL="34290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Trebuchet MS"/>
              <a:buNone/>
            </a:pP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Trebuchet MS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"/>
          <p:cNvSpPr txBox="1">
            <a:spLocks noGrp="1"/>
          </p:cNvSpPr>
          <p:nvPr>
            <p:ph type="title"/>
          </p:nvPr>
        </p:nvSpPr>
        <p:spPr>
          <a:xfrm>
            <a:off x="755576" y="647700"/>
            <a:ext cx="7119937" cy="60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95D7"/>
              </a:buClr>
              <a:buSzPts val="3800"/>
              <a:buFont typeface="Trebuchet MS"/>
              <a:buNone/>
            </a:pPr>
            <a:r>
              <a:rPr lang="nl-NL"/>
              <a:t>Sollicitatieprocedure</a:t>
            </a:r>
            <a:endParaRPr/>
          </a:p>
        </p:txBody>
      </p:sp>
      <p:sp>
        <p:nvSpPr>
          <p:cNvPr id="92" name="Google Shape;92;p6"/>
          <p:cNvSpPr txBox="1">
            <a:spLocks noGrp="1"/>
          </p:cNvSpPr>
          <p:nvPr>
            <p:ph type="body" idx="1"/>
          </p:nvPr>
        </p:nvSpPr>
        <p:spPr>
          <a:xfrm>
            <a:off x="748383" y="1700808"/>
            <a:ext cx="7119937" cy="4446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Trebuchet MS"/>
              <a:buChar char="•"/>
            </a:pPr>
            <a:r>
              <a:rPr lang="nl-NL" sz="2400" dirty="0"/>
              <a:t>Iedereen solliciteert: 1e ronde </a:t>
            </a:r>
            <a:r>
              <a:rPr lang="nl-NL" sz="2400" b="1" u="sng" dirty="0">
                <a:solidFill>
                  <a:srgbClr val="FF0000"/>
                </a:solidFill>
              </a:rPr>
              <a:t>2</a:t>
            </a:r>
            <a:r>
              <a:rPr lang="nl-NL" sz="2400" dirty="0"/>
              <a:t> brieven met CV naar opleidingsscholen </a:t>
            </a:r>
            <a:endParaRPr dirty="0"/>
          </a:p>
          <a:p>
            <a:pPr marL="342900">
              <a:spcBef>
                <a:spcPts val="480"/>
              </a:spcBef>
              <a:buSzPts val="2400"/>
            </a:pPr>
            <a:r>
              <a:rPr lang="nl-NL" sz="2400" dirty="0"/>
              <a:t>Overzicht beschikbare plaatsen op </a:t>
            </a:r>
            <a:r>
              <a:rPr lang="nl-NL" sz="2400" dirty="0" err="1"/>
              <a:t>isop.nl</a:t>
            </a:r>
            <a:r>
              <a:rPr lang="nl-NL" sz="2400" dirty="0"/>
              <a:t> (</a:t>
            </a:r>
            <a:r>
              <a:rPr lang="nl-NL" sz="2400" dirty="0" err="1"/>
              <a:t>mijniselinge</a:t>
            </a:r>
            <a:r>
              <a:rPr lang="nl-NL" sz="2400" dirty="0"/>
              <a:t> &gt; praktijkinformatie) onder werkplek, </a:t>
            </a:r>
            <a:r>
              <a:rPr lang="nl-NL" sz="2400" dirty="0" err="1"/>
              <a:t>lio</a:t>
            </a:r>
            <a:r>
              <a:rPr lang="nl-NL" sz="2400" dirty="0"/>
              <a:t>- en eindstagevacatures</a:t>
            </a:r>
          </a:p>
          <a:p>
            <a:pPr marL="342900">
              <a:spcBef>
                <a:spcPts val="480"/>
              </a:spcBef>
              <a:buSzPts val="2400"/>
            </a:pPr>
            <a:endParaRPr lang="nl-NL" sz="2400" dirty="0">
              <a:highlight>
                <a:srgbClr val="FFFF00"/>
              </a:highlight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Trebuchet MS"/>
              <a:buChar char="•"/>
            </a:pPr>
            <a:r>
              <a:rPr lang="nl-NL" sz="2400" dirty="0"/>
              <a:t>Je kunt </a:t>
            </a:r>
            <a:r>
              <a:rPr lang="nl-NL" sz="2400" b="1" dirty="0"/>
              <a:t>niet</a:t>
            </a:r>
            <a:r>
              <a:rPr lang="nl-NL" sz="2400" dirty="0"/>
              <a:t> zelf een plaats regelen. Je kunt alleen een stageplaats krijgen via een sollicitatie op een vacature op een opleidingsschool.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16475dfaa2_1_5"/>
          <p:cNvSpPr txBox="1">
            <a:spLocks noGrp="1"/>
          </p:cNvSpPr>
          <p:nvPr>
            <p:ph type="title"/>
          </p:nvPr>
        </p:nvSpPr>
        <p:spPr>
          <a:xfrm>
            <a:off x="418668" y="692295"/>
            <a:ext cx="7119900" cy="6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95D7"/>
              </a:buClr>
              <a:buSzPts val="3800"/>
              <a:buFont typeface="Trebuchet MS"/>
              <a:buNone/>
            </a:pPr>
            <a:r>
              <a:rPr lang="nl-NL"/>
              <a:t>Stage in het S(BA)O</a:t>
            </a:r>
            <a:endParaRPr dirty="0"/>
          </a:p>
        </p:txBody>
      </p:sp>
      <p:sp>
        <p:nvSpPr>
          <p:cNvPr id="98" name="Google Shape;98;g116475dfaa2_1_5"/>
          <p:cNvSpPr txBox="1">
            <a:spLocks noGrp="1"/>
          </p:cNvSpPr>
          <p:nvPr>
            <p:ph type="body" idx="1"/>
          </p:nvPr>
        </p:nvSpPr>
        <p:spPr>
          <a:xfrm>
            <a:off x="418668" y="1641331"/>
            <a:ext cx="8836200" cy="46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</a:pPr>
            <a:r>
              <a:rPr lang="nl-NL" sz="2200" dirty="0"/>
              <a:t>Kiezen voor een werkplek in het SBAO:</a:t>
            </a:r>
            <a:endParaRPr sz="2200" dirty="0"/>
          </a:p>
          <a:p>
            <a:pPr marL="342900" lvl="0" indent="-330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200"/>
              <a:buFont typeface="Trebuchet MS"/>
              <a:buChar char="•"/>
            </a:pPr>
            <a:r>
              <a:rPr lang="nl-NL" sz="2200" dirty="0"/>
              <a:t>Sterker beroep op pedagogische bekwaamheid.</a:t>
            </a:r>
            <a:endParaRPr sz="2200" dirty="0"/>
          </a:p>
          <a:p>
            <a:pPr marL="342900" lvl="0" indent="-330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200"/>
              <a:buFont typeface="Trebuchet MS"/>
              <a:buChar char="•"/>
            </a:pPr>
            <a:r>
              <a:rPr lang="nl-NL" sz="2200" dirty="0"/>
              <a:t>Leerkrachtgedrag afstemmen op </a:t>
            </a:r>
            <a:r>
              <a:rPr lang="nl-NL" sz="2200" dirty="0" err="1"/>
              <a:t>leerlingkenmerken</a:t>
            </a:r>
            <a:r>
              <a:rPr lang="nl-NL" sz="2200" dirty="0"/>
              <a:t> en onderwijsbehoeften.</a:t>
            </a:r>
            <a:endParaRPr sz="2200" dirty="0"/>
          </a:p>
          <a:p>
            <a:pPr marL="342900" lvl="0" indent="-330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200"/>
              <a:buFont typeface="Trebuchet MS"/>
              <a:buChar char="•"/>
            </a:pPr>
            <a:r>
              <a:rPr lang="nl-NL" sz="2200" dirty="0"/>
              <a:t>Begeleiding door een SBAO-deskundige.</a:t>
            </a:r>
            <a:endParaRPr sz="2200" dirty="0"/>
          </a:p>
          <a:p>
            <a:pPr marL="342900" lvl="0" indent="-330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200"/>
              <a:buFont typeface="Trebuchet MS"/>
              <a:buChar char="•"/>
            </a:pPr>
            <a:r>
              <a:rPr lang="nl-NL" sz="2200" dirty="0"/>
              <a:t>Ondersteunende informatie door Nikka te Koppel.</a:t>
            </a:r>
            <a:br>
              <a:rPr lang="nl-NL" sz="2200" dirty="0"/>
            </a:br>
            <a:endParaRPr sz="2200"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</a:pPr>
            <a:r>
              <a:rPr lang="nl-NL" sz="2200" dirty="0"/>
              <a:t>Traject:</a:t>
            </a:r>
            <a:endParaRPr sz="2200" dirty="0"/>
          </a:p>
          <a:p>
            <a:pPr marL="342900" lvl="0" indent="-330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200"/>
              <a:buFont typeface="Trebuchet MS"/>
              <a:buChar char="-"/>
            </a:pPr>
            <a:r>
              <a:rPr lang="nl-NL" sz="2200" dirty="0"/>
              <a:t>Oriënterende bezoeken gedaan</a:t>
            </a:r>
            <a:endParaRPr sz="2200" dirty="0"/>
          </a:p>
          <a:p>
            <a:pPr marL="342900" lvl="0" indent="-330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200"/>
              <a:buFont typeface="Trebuchet MS"/>
              <a:buChar char="-"/>
            </a:pPr>
            <a:r>
              <a:rPr lang="nl-NL" sz="2200" dirty="0"/>
              <a:t>Solliciteren bij Isselborgh, Nieuw Hessen, de Korenburg, Gele Park en SAM.</a:t>
            </a:r>
            <a:endParaRPr sz="2200" dirty="0"/>
          </a:p>
          <a:p>
            <a:pPr marL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</a:pP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Font typeface="Trebuchet MS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>
          <a:extLst>
            <a:ext uri="{FF2B5EF4-FFF2-40B4-BE49-F238E27FC236}">
              <a16:creationId xmlns:a16="http://schemas.microsoft.com/office/drawing/2014/main" id="{BC2E603A-09F3-8D16-AB9D-64AD39585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4">
            <a:extLst>
              <a:ext uri="{FF2B5EF4-FFF2-40B4-BE49-F238E27FC236}">
                <a16:creationId xmlns:a16="http://schemas.microsoft.com/office/drawing/2014/main" id="{B3827F95-1CE1-80B3-66AC-F784B7912A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4075" y="692696"/>
            <a:ext cx="7119937" cy="60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95D7"/>
              </a:buClr>
              <a:buSzPts val="1400"/>
              <a:buFont typeface="Trebuchet MS"/>
              <a:buNone/>
            </a:pPr>
            <a:r>
              <a:rPr lang="nl-NL" dirty="0"/>
              <a:t>Vervolg voorlichting: S(b)O/buitenland</a:t>
            </a:r>
            <a:endParaRPr dirty="0"/>
          </a:p>
        </p:txBody>
      </p:sp>
      <p:sp>
        <p:nvSpPr>
          <p:cNvPr id="122" name="Google Shape;122;p14">
            <a:extLst>
              <a:ext uri="{FF2B5EF4-FFF2-40B4-BE49-F238E27FC236}">
                <a16:creationId xmlns:a16="http://schemas.microsoft.com/office/drawing/2014/main" id="{39E1AFD9-FF46-51B7-71DF-0D1CD677A7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54075" y="1628800"/>
            <a:ext cx="6291262" cy="280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None/>
            </a:pPr>
            <a:endParaRPr sz="2400"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Trebuchet MS"/>
              <a:buChar char="•"/>
            </a:pPr>
            <a:r>
              <a:rPr lang="nl-NL" sz="2400" dirty="0"/>
              <a:t>Overweeg je om te solliciteren in het speciaal (basis-) onderwijs? Of wil je op buitenlandstage?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Trebuchet MS"/>
              <a:buChar char="•"/>
            </a:pPr>
            <a:r>
              <a:rPr lang="nl-NL" sz="2400" dirty="0"/>
              <a:t>Aansluitend op deze voorlichting &gt; meer informatie hierover (14.00 – 14.30):</a:t>
            </a: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nl-NL" sz="2400" dirty="0"/>
              <a:t>	S(b)O: 111</a:t>
            </a: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nl-NL" sz="2400" dirty="0"/>
              <a:t>	Buitenlandstage: hoorcollegezaal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Trebuchet MS"/>
              <a:buNone/>
            </a:pPr>
            <a:br>
              <a:rPr lang="nl-NL" sz="2400" dirty="0"/>
            </a:br>
            <a:endParaRPr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16350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"/>
          <p:cNvSpPr txBox="1">
            <a:spLocks noGrp="1"/>
          </p:cNvSpPr>
          <p:nvPr>
            <p:ph type="title"/>
          </p:nvPr>
        </p:nvSpPr>
        <p:spPr>
          <a:xfrm>
            <a:off x="683568" y="529410"/>
            <a:ext cx="7119937" cy="60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95D7"/>
              </a:buClr>
              <a:buSzPts val="3800"/>
              <a:buFont typeface="Trebuchet MS"/>
              <a:buNone/>
            </a:pPr>
            <a:r>
              <a:rPr lang="nl-NL" dirty="0"/>
              <a:t>Sollicitatieprocedure</a:t>
            </a:r>
            <a:endParaRPr dirty="0"/>
          </a:p>
        </p:txBody>
      </p:sp>
      <p:sp>
        <p:nvSpPr>
          <p:cNvPr id="104" name="Google Shape;104;p7"/>
          <p:cNvSpPr txBox="1">
            <a:spLocks noGrp="1"/>
          </p:cNvSpPr>
          <p:nvPr>
            <p:ph type="body" idx="1"/>
          </p:nvPr>
        </p:nvSpPr>
        <p:spPr>
          <a:xfrm>
            <a:off x="683568" y="1275330"/>
            <a:ext cx="7632848" cy="3871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00"/>
              <a:buFont typeface="Trebuchet MS"/>
              <a:buChar char="•"/>
            </a:pPr>
            <a:r>
              <a:rPr lang="nl-NL" sz="2000"/>
              <a:t>Solliciteren vanaf 2 tot en met 10 april 2026</a:t>
            </a:r>
            <a:endParaRPr lang="nl-NL"/>
          </a:p>
          <a:p>
            <a:pPr marL="342900">
              <a:lnSpc>
                <a:spcPct val="80000"/>
              </a:lnSpc>
              <a:spcBef>
                <a:spcPts val="380"/>
              </a:spcBef>
              <a:buSzPts val="1900"/>
            </a:pPr>
            <a:r>
              <a:rPr lang="nl-NL" sz="2000"/>
              <a:t>Vaste week voor de sollicitatiegesprekken week 20/21 van 11 mei t/m 18 mei 2026.</a:t>
            </a:r>
          </a:p>
          <a:p>
            <a:pPr marL="342900" lvl="0" indent="-34290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SzPts val="1900"/>
              <a:buFont typeface="Trebuchet MS"/>
              <a:buChar char="•"/>
            </a:pPr>
            <a:r>
              <a:rPr lang="nl-NL" sz="2000"/>
              <a:t>In week 21 op 19 mei geven de scholen aan de studenten </a:t>
            </a:r>
            <a:r>
              <a:rPr lang="nl-NL" sz="2000" dirty="0"/>
              <a:t>door wie er welkom zijn.</a:t>
            </a:r>
            <a:endParaRPr lang="nl-NL" dirty="0"/>
          </a:p>
          <a:p>
            <a:pPr marL="342900" lvl="0" indent="-34290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SzPts val="1900"/>
              <a:buFont typeface="Trebuchet MS"/>
              <a:buChar char="•"/>
            </a:pPr>
            <a:r>
              <a:rPr lang="nl-NL" sz="2000"/>
              <a:t>Student geeft op 20 mei aan de opleidingsschool door waar </a:t>
            </a:r>
            <a:r>
              <a:rPr lang="nl-NL" sz="2000" dirty="0"/>
              <a:t>hij/zij graag de werkplekstage wil gaan doen.</a:t>
            </a:r>
            <a:endParaRPr lang="nl-NL" dirty="0"/>
          </a:p>
          <a:p>
            <a:pPr marL="342900" lvl="0" indent="-34290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SzPts val="1900"/>
              <a:buFont typeface="Trebuchet MS"/>
              <a:buChar char="•"/>
            </a:pPr>
            <a:r>
              <a:rPr lang="nl-NL" sz="2000"/>
              <a:t>Scholen geven in week 21, op 21 of 22 mei 2026 door aan het </a:t>
            </a:r>
            <a:r>
              <a:rPr lang="nl-NL" sz="2000" dirty="0"/>
              <a:t>stagebureau wie ze hebben aangenomen.</a:t>
            </a:r>
            <a:endParaRPr lang="nl-NL" dirty="0"/>
          </a:p>
          <a:p>
            <a:pPr marL="342900" lvl="0" indent="-34290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SzPts val="1900"/>
              <a:buFont typeface="Trebuchet MS"/>
              <a:buChar char="•"/>
            </a:pPr>
            <a:r>
              <a:rPr lang="nl-NL" sz="2000" dirty="0"/>
              <a:t>Stagebureau zorgt ervoor dat de overzichten weer zijn bijgewerkt voor de tweede sollicitatieronde.</a:t>
            </a:r>
            <a:endParaRPr lang="nl-NL" dirty="0"/>
          </a:p>
          <a:p>
            <a:pPr marL="342900">
              <a:lnSpc>
                <a:spcPct val="80000"/>
              </a:lnSpc>
              <a:spcBef>
                <a:spcPts val="380"/>
              </a:spcBef>
              <a:buSzPts val="1900"/>
            </a:pPr>
            <a:r>
              <a:rPr lang="nl-NL" sz="2000"/>
              <a:t>Week 23 vanaf 1 juni 2026 start de tweede sollicitatieronde. </a:t>
            </a:r>
            <a:r>
              <a:rPr lang="nl-NL" sz="2000" dirty="0"/>
              <a:t>Studenten die dan nog geen plaats hebben kunnen verder gaan met solliciteren.</a:t>
            </a:r>
          </a:p>
          <a:p>
            <a:pPr marL="342900">
              <a:lnSpc>
                <a:spcPct val="80000"/>
              </a:lnSpc>
              <a:spcBef>
                <a:spcPts val="380"/>
              </a:spcBef>
              <a:buSzPts val="1900"/>
            </a:pPr>
            <a:endParaRPr lang="nl-NL" sz="2000" dirty="0"/>
          </a:p>
          <a:p>
            <a:pPr marL="0" indent="0">
              <a:lnSpc>
                <a:spcPct val="80000"/>
              </a:lnSpc>
              <a:spcBef>
                <a:spcPts val="380"/>
              </a:spcBef>
              <a:buSzPts val="1900"/>
              <a:buNone/>
            </a:pPr>
            <a:r>
              <a:rPr lang="nl-NL" sz="2000" i="1" dirty="0"/>
              <a:t>Drie keer gesolliciteerd en nog geen stageplek? Neem contact op met je </a:t>
            </a:r>
            <a:r>
              <a:rPr lang="nl-NL" sz="2000" i="1" u="sng" dirty="0"/>
              <a:t>studiecoach</a:t>
            </a:r>
            <a:r>
              <a:rPr lang="nl-NL" sz="2000" i="1" dirty="0"/>
              <a:t>. Samen bespreek je waar je aan kunt werken/wat jou kan helpen. Ook het stagebureau kan met je meekijken op welke scholen je kunt solliciteren</a:t>
            </a:r>
            <a:endParaRPr lang="nl-NL" i="1" dirty="0"/>
          </a:p>
          <a:p>
            <a:pPr marL="0" lvl="0" indent="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Trebuchet MS"/>
              <a:buNone/>
            </a:pPr>
            <a:endParaRPr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angepast ontwerp">
  <a:themeElements>
    <a:clrScheme name="Aangepast 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D4A0C7416F99448A6FBC2806CF6126" ma:contentTypeVersion="16" ma:contentTypeDescription="Een nieuw document maken." ma:contentTypeScope="" ma:versionID="f3b4f310e373f5b8eac8b188dbe07e61">
  <xsd:schema xmlns:xsd="http://www.w3.org/2001/XMLSchema" xmlns:xs="http://www.w3.org/2001/XMLSchema" xmlns:p="http://schemas.microsoft.com/office/2006/metadata/properties" xmlns:ns2="482e68f2-a825-47fe-942f-645179b97d06" xmlns:ns3="f0bbb85a-719a-4743-88d2-01dc7aa508eb" targetNamespace="http://schemas.microsoft.com/office/2006/metadata/properties" ma:root="true" ma:fieldsID="cb0db27fa56e50fa75a35053af33e634" ns2:_="" ns3:_="">
    <xsd:import namespace="482e68f2-a825-47fe-942f-645179b97d06"/>
    <xsd:import namespace="f0bbb85a-719a-4743-88d2-01dc7aa508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2e68f2-a825-47fe-942f-645179b97d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4dd16f31-e6cd-40e5-b524-3fbf5cb652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bbb85a-719a-4743-88d2-01dc7aa508eb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2e68f2-a825-47fe-942f-645179b97d0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00EAD44-DD47-4E86-B4DC-F623B50FE6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2EE0AD-F0C6-4E37-8FDC-BECAAA173B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2e68f2-a825-47fe-942f-645179b97d06"/>
    <ds:schemaRef ds:uri="f0bbb85a-719a-4743-88d2-01dc7aa508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050BD53-A466-4519-8785-1EF86184444B}">
  <ds:schemaRefs>
    <ds:schemaRef ds:uri="http://schemas.microsoft.com/office/2006/metadata/properties"/>
    <ds:schemaRef ds:uri="http://schemas.microsoft.com/office/infopath/2007/PartnerControls"/>
    <ds:schemaRef ds:uri="482e68f2-a825-47fe-942f-645179b97d0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1279</Words>
  <Application>Microsoft Macintosh PowerPoint</Application>
  <PresentationFormat>Diavoorstelling (4:3)</PresentationFormat>
  <Paragraphs>170</Paragraphs>
  <Slides>25</Slides>
  <Notes>15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9" baseType="lpstr">
      <vt:lpstr>Arial</vt:lpstr>
      <vt:lpstr>Calibri</vt:lpstr>
      <vt:lpstr>Trebuchet MS</vt:lpstr>
      <vt:lpstr>Aangepast ontwerp</vt:lpstr>
      <vt:lpstr>Voorlichting aan  VT2 over VT3</vt:lpstr>
      <vt:lpstr>Inhoud</vt:lpstr>
      <vt:lpstr>Werkplekstage</vt:lpstr>
      <vt:lpstr>  Voorwaarden werkplekstage</vt:lpstr>
      <vt:lpstr>Solliciteren naar een werkplek</vt:lpstr>
      <vt:lpstr>Sollicitatieprocedure</vt:lpstr>
      <vt:lpstr>Stage in het S(BA)O</vt:lpstr>
      <vt:lpstr>Vervolg voorlichting: S(b)O/buitenland</vt:lpstr>
      <vt:lpstr>Sollicitatieprocedure</vt:lpstr>
      <vt:lpstr>Solliciteren</vt:lpstr>
      <vt:lpstr>Op welke vacature reageer ik?</vt:lpstr>
      <vt:lpstr>In het sollicitatiegesprek:</vt:lpstr>
      <vt:lpstr>Bereikbaarheid stagebureau</vt:lpstr>
      <vt:lpstr>Voorlichting VT2</vt:lpstr>
      <vt:lpstr>Mogelijkheden</vt:lpstr>
      <vt:lpstr>Bijzondere stage binnen de vrije module</vt:lpstr>
      <vt:lpstr>Mogelijkheden van bijzondere stages binnen een vrije module</vt:lpstr>
      <vt:lpstr>Mogelijkheden voor een korte  buitenlandervaring binnen vrije module </vt:lpstr>
      <vt:lpstr>@Onzegambiareis</vt:lpstr>
      <vt:lpstr>Buitenlandstage </vt:lpstr>
      <vt:lpstr>Waarom een buitenlandstage?</vt:lpstr>
      <vt:lpstr>Waarheen?</vt:lpstr>
      <vt:lpstr>Voorwaarden</vt:lpstr>
      <vt:lpstr>Wat moet je nu al regelen?</vt:lpstr>
      <vt:lpstr> Nog vragen?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Voorlichting aan vr2/va2 over vr3/va3</dc:title>
  <dc:creator>Kevin Kettering</dc:creator>
  <cp:lastModifiedBy>Carolien van Riswijk</cp:lastModifiedBy>
  <cp:revision>117</cp:revision>
  <dcterms:created xsi:type="dcterms:W3CDTF">2019-03-20T13:21:12Z</dcterms:created>
  <dcterms:modified xsi:type="dcterms:W3CDTF">2026-03-02T10:10:49Z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0x0101003FD4A0C7416F99448A6FBC2806CF6126</vt:lpwstr>
  </property>
  <property fmtid="{D5CDD505-2E9C-101B-9397-08002B2CF9AE}" pid="3" name="MediaServiceImageTags">
    <vt:lpwstr/>
  </property>
  <property fmtid="{D5CDD505-2E9C-101B-9397-08002B2CF9AE}" pid="4" name="MSIP_Label_44d050f3-850d-4310-850a-31ea13e04063_Enabled">
    <vt:lpwstr>true</vt:lpwstr>
  </property>
  <property fmtid="{D5CDD505-2E9C-101B-9397-08002B2CF9AE}" pid="5" name="MSIP_Label_44d050f3-850d-4310-850a-31ea13e04063_SetDate">
    <vt:lpwstr>2025-02-10T09:45:21Z</vt:lpwstr>
  </property>
  <property fmtid="{D5CDD505-2E9C-101B-9397-08002B2CF9AE}" pid="6" name="MSIP_Label_44d050f3-850d-4310-850a-31ea13e04063_Method">
    <vt:lpwstr>Standard</vt:lpwstr>
  </property>
  <property fmtid="{D5CDD505-2E9C-101B-9397-08002B2CF9AE}" pid="7" name="MSIP_Label_44d050f3-850d-4310-850a-31ea13e04063_Name">
    <vt:lpwstr>defa4170-0d19-0005-0004-bc88714345d2</vt:lpwstr>
  </property>
  <property fmtid="{D5CDD505-2E9C-101B-9397-08002B2CF9AE}" pid="8" name="MSIP_Label_44d050f3-850d-4310-850a-31ea13e04063_SiteId">
    <vt:lpwstr>6200b37c-a03e-4996-ab02-6f5b017bb20f</vt:lpwstr>
  </property>
  <property fmtid="{D5CDD505-2E9C-101B-9397-08002B2CF9AE}" pid="9" name="MSIP_Label_44d050f3-850d-4310-850a-31ea13e04063_ActionId">
    <vt:lpwstr>28550b98-3012-49df-bbda-6a6480e06267</vt:lpwstr>
  </property>
  <property fmtid="{D5CDD505-2E9C-101B-9397-08002B2CF9AE}" pid="10" name="MSIP_Label_44d050f3-850d-4310-850a-31ea13e04063_ContentBits">
    <vt:lpwstr>0</vt:lpwstr>
  </property>
  <property fmtid="{D5CDD505-2E9C-101B-9397-08002B2CF9AE}" pid="11" name="MSIP_Label_44d050f3-850d-4310-850a-31ea13e04063_Tag">
    <vt:lpwstr>10, 3, 0, 2</vt:lpwstr>
  </property>
</Properties>
</file>